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4" r:id="rId13"/>
    <p:sldId id="295" r:id="rId14"/>
    <p:sldId id="296" r:id="rId15"/>
    <p:sldId id="279" r:id="rId16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61" autoAdjust="0"/>
  </p:normalViewPr>
  <p:slideViewPr>
    <p:cSldViewPr snapToGrid="0">
      <p:cViewPr varScale="1">
        <p:scale>
          <a:sx n="43" d="100"/>
          <a:sy n="43" d="100"/>
        </p:scale>
        <p:origin x="-504" y="-132"/>
      </p:cViewPr>
      <p:guideLst>
        <p:guide orient="horz" pos="4319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B085B-7C52-4F40-A2B9-12AFAF14281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2C3F02-8FB3-4A68-A5C3-68602AA31B5B}">
      <dgm:prSet/>
      <dgm:spPr/>
      <dgm:t>
        <a:bodyPr/>
        <a:lstStyle/>
        <a:p>
          <a:pPr rtl="0"/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Програмен оператор: 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Министерство на енергетиката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4693EC3-EF32-424B-A954-2D93788EC361}" type="parTrans" cxnId="{1E537ECC-7FB0-429D-9A88-9F9E4D8922A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625DA18-9A0E-4728-AABE-724F292F51CA}" type="sibTrans" cxnId="{1E537ECC-7FB0-429D-9A88-9F9E4D8922A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F805D7-5515-42A1-ADDF-FBC2B778DA5E}">
      <dgm:prSet/>
      <dgm:spPr/>
      <dgm:t>
        <a:bodyPr/>
        <a:lstStyle/>
        <a:p>
          <a:pPr rtl="0"/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Програмн</a:t>
          </a:r>
          <a:r>
            <a:rPr lang="bg-BG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</a:t>
          </a:r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партньори: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Дирекция за водни ресурси и енергия (НВЕ), Кралство Норвегия и Националния енергиен орган (OS), Исландия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93931B3-7CE1-4FEF-8FFF-F3625587CC01}" type="parTrans" cxnId="{84DFBB06-E43B-45AB-A92C-A4E8F11A8FD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99AAE6E-181B-4AD8-B8C9-5528FE0A53A8}" type="sibTrans" cxnId="{84DFBB06-E43B-45AB-A92C-A4E8F11A8FD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865735-A0F8-440A-A263-D22EFCB2FC1A}">
      <dgm:prSet/>
      <dgm:spPr/>
      <dgm:t>
        <a:bodyPr/>
        <a:lstStyle/>
        <a:p>
          <a:pPr defTabSz="898525" rtl="0">
            <a:tabLst/>
          </a:pPr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Цел на Програмата: 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Енергия с по-ниска въглеродна интензивност и повишена сигурност на доставките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934F94-A03E-4199-806B-0B0A25C9C4FE}" type="parTrans" cxnId="{CE80BB70-E835-4B9E-8C46-EFD851B6EF5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1E2A2E-9BA5-46BC-88D6-7753E76924A0}" type="sibTrans" cxnId="{CE80BB70-E835-4B9E-8C46-EFD851B6EF5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DC70E6-1265-43ED-B805-F0A65E2D07B6}">
      <dgm:prSet/>
      <dgm:spPr/>
      <dgm:t>
        <a:bodyPr/>
        <a:lstStyle/>
        <a:p>
          <a:pPr rtl="0"/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Средства по Програмата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32 941 176 евро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009CA8-9562-4FD1-8DED-CDA4CC4D9E1D}" type="parTrans" cxnId="{0C8F62F7-F2BF-48AC-8738-3856DCA7DD0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9324A9-1068-4136-AEBB-9D913C11F011}" type="sibTrans" cxnId="{0C8F62F7-F2BF-48AC-8738-3856DCA7DD0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6FFB8B-3A92-46DA-A41A-73263CAD9BD5}">
      <dgm:prSet/>
      <dgm:spPr/>
      <dgm:t>
        <a:bodyPr/>
        <a:lstStyle/>
        <a:p>
          <a:pPr rtl="0"/>
          <a:r>
            <a:rPr lang="bg-BG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Очаквани резултати:</a:t>
          </a:r>
          <a:r>
            <a: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172 000 т. 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CO2 </a:t>
          </a:r>
          <a:r>
            <a: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117 000 </a:t>
          </a:r>
          <a:r>
            <a:rPr lang="en-US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MWh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енергия спестени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 7.4 MW </a:t>
          </a:r>
          <a:r>
            <a: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инсталирана мощност от ВЕИ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5745EB-9FFF-4D26-9F64-E3CC1837B180}" type="parTrans" cxnId="{C9BE94DC-7FBC-4DA3-9F6B-CE4B3511A4EA}">
      <dgm:prSet/>
      <dgm:spPr/>
      <dgm:t>
        <a:bodyPr/>
        <a:lstStyle/>
        <a:p>
          <a:endParaRPr lang="bg-BG"/>
        </a:p>
      </dgm:t>
    </dgm:pt>
    <dgm:pt modelId="{2FAFB6A6-A848-40C3-BEC2-BB3583DFEBD7}" type="sibTrans" cxnId="{C9BE94DC-7FBC-4DA3-9F6B-CE4B3511A4EA}">
      <dgm:prSet/>
      <dgm:spPr/>
      <dgm:t>
        <a:bodyPr/>
        <a:lstStyle/>
        <a:p>
          <a:endParaRPr lang="bg-BG"/>
        </a:p>
      </dgm:t>
    </dgm:pt>
    <dgm:pt modelId="{734F8443-F93F-4FC1-AB7A-67437F2F7479}" type="pres">
      <dgm:prSet presAssocID="{122B085B-7C52-4F40-A2B9-12AFAF1428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DD1337-63A2-46A5-8134-0C8DE11093D1}" type="pres">
      <dgm:prSet presAssocID="{2B2C3F02-8FB3-4A68-A5C3-68602AA31B5B}" presName="thickLine" presStyleLbl="alignNode1" presStyleIdx="0" presStyleCnt="5"/>
      <dgm:spPr/>
    </dgm:pt>
    <dgm:pt modelId="{6BA7F687-CF91-4E17-9884-C45136A101D0}" type="pres">
      <dgm:prSet presAssocID="{2B2C3F02-8FB3-4A68-A5C3-68602AA31B5B}" presName="horz1" presStyleCnt="0"/>
      <dgm:spPr/>
    </dgm:pt>
    <dgm:pt modelId="{26178380-DA64-478D-9E0A-D1A02C48BF7F}" type="pres">
      <dgm:prSet presAssocID="{2B2C3F02-8FB3-4A68-A5C3-68602AA31B5B}" presName="tx1" presStyleLbl="revTx" presStyleIdx="0" presStyleCnt="5"/>
      <dgm:spPr/>
      <dgm:t>
        <a:bodyPr/>
        <a:lstStyle/>
        <a:p>
          <a:endParaRPr lang="en-US"/>
        </a:p>
      </dgm:t>
    </dgm:pt>
    <dgm:pt modelId="{0ED42E44-C5E9-4324-85A9-998477DE79AD}" type="pres">
      <dgm:prSet presAssocID="{2B2C3F02-8FB3-4A68-A5C3-68602AA31B5B}" presName="vert1" presStyleCnt="0"/>
      <dgm:spPr/>
    </dgm:pt>
    <dgm:pt modelId="{10985956-67BC-4185-B95A-9052C145CB0A}" type="pres">
      <dgm:prSet presAssocID="{ABF805D7-5515-42A1-ADDF-FBC2B778DA5E}" presName="thickLine" presStyleLbl="alignNode1" presStyleIdx="1" presStyleCnt="5"/>
      <dgm:spPr/>
    </dgm:pt>
    <dgm:pt modelId="{C671F592-4FB6-4A08-AC0B-0F51B1ADCE04}" type="pres">
      <dgm:prSet presAssocID="{ABF805D7-5515-42A1-ADDF-FBC2B778DA5E}" presName="horz1" presStyleCnt="0"/>
      <dgm:spPr/>
    </dgm:pt>
    <dgm:pt modelId="{803DC5FA-EDAD-4D78-87E6-4F3662DBE57F}" type="pres">
      <dgm:prSet presAssocID="{ABF805D7-5515-42A1-ADDF-FBC2B778DA5E}" presName="tx1" presStyleLbl="revTx" presStyleIdx="1" presStyleCnt="5"/>
      <dgm:spPr/>
      <dgm:t>
        <a:bodyPr/>
        <a:lstStyle/>
        <a:p>
          <a:endParaRPr lang="en-US"/>
        </a:p>
      </dgm:t>
    </dgm:pt>
    <dgm:pt modelId="{2E0489FE-D2B2-4BEA-9B3E-354E7D76C5D3}" type="pres">
      <dgm:prSet presAssocID="{ABF805D7-5515-42A1-ADDF-FBC2B778DA5E}" presName="vert1" presStyleCnt="0"/>
      <dgm:spPr/>
    </dgm:pt>
    <dgm:pt modelId="{0EA85C70-5F5C-486E-8787-C51D26054D25}" type="pres">
      <dgm:prSet presAssocID="{3F865735-A0F8-440A-A263-D22EFCB2FC1A}" presName="thickLine" presStyleLbl="alignNode1" presStyleIdx="2" presStyleCnt="5"/>
      <dgm:spPr/>
    </dgm:pt>
    <dgm:pt modelId="{38370B2F-396A-43FB-9007-05A148E70F0E}" type="pres">
      <dgm:prSet presAssocID="{3F865735-A0F8-440A-A263-D22EFCB2FC1A}" presName="horz1" presStyleCnt="0"/>
      <dgm:spPr/>
    </dgm:pt>
    <dgm:pt modelId="{D19E1031-53CA-4A80-A634-568C3C53BD12}" type="pres">
      <dgm:prSet presAssocID="{3F865735-A0F8-440A-A263-D22EFCB2FC1A}" presName="tx1" presStyleLbl="revTx" presStyleIdx="2" presStyleCnt="5"/>
      <dgm:spPr/>
      <dgm:t>
        <a:bodyPr/>
        <a:lstStyle/>
        <a:p>
          <a:endParaRPr lang="en-US"/>
        </a:p>
      </dgm:t>
    </dgm:pt>
    <dgm:pt modelId="{4536E14D-BCE6-4BBC-8786-05E55B54C453}" type="pres">
      <dgm:prSet presAssocID="{3F865735-A0F8-440A-A263-D22EFCB2FC1A}" presName="vert1" presStyleCnt="0"/>
      <dgm:spPr/>
    </dgm:pt>
    <dgm:pt modelId="{A1D8F6EF-9E94-4C6F-B2F8-657B1FF0A392}" type="pres">
      <dgm:prSet presAssocID="{23DC70E6-1265-43ED-B805-F0A65E2D07B6}" presName="thickLine" presStyleLbl="alignNode1" presStyleIdx="3" presStyleCnt="5"/>
      <dgm:spPr/>
    </dgm:pt>
    <dgm:pt modelId="{81AEB997-AB59-4C25-986C-A5E5CB0670AE}" type="pres">
      <dgm:prSet presAssocID="{23DC70E6-1265-43ED-B805-F0A65E2D07B6}" presName="horz1" presStyleCnt="0"/>
      <dgm:spPr/>
    </dgm:pt>
    <dgm:pt modelId="{40FBD4EB-C7B2-46C2-B550-A7D1ED920B42}" type="pres">
      <dgm:prSet presAssocID="{23DC70E6-1265-43ED-B805-F0A65E2D07B6}" presName="tx1" presStyleLbl="revTx" presStyleIdx="3" presStyleCnt="5"/>
      <dgm:spPr/>
      <dgm:t>
        <a:bodyPr/>
        <a:lstStyle/>
        <a:p>
          <a:endParaRPr lang="en-US"/>
        </a:p>
      </dgm:t>
    </dgm:pt>
    <dgm:pt modelId="{5C2949DA-8A0C-4114-9BF7-288393AE2B43}" type="pres">
      <dgm:prSet presAssocID="{23DC70E6-1265-43ED-B805-F0A65E2D07B6}" presName="vert1" presStyleCnt="0"/>
      <dgm:spPr/>
    </dgm:pt>
    <dgm:pt modelId="{9EA8E266-55C0-484D-942D-123BCAA4C895}" type="pres">
      <dgm:prSet presAssocID="{196FFB8B-3A92-46DA-A41A-73263CAD9BD5}" presName="thickLine" presStyleLbl="alignNode1" presStyleIdx="4" presStyleCnt="5"/>
      <dgm:spPr/>
    </dgm:pt>
    <dgm:pt modelId="{2ED91F5A-6394-4E8D-A01E-E75EF2090481}" type="pres">
      <dgm:prSet presAssocID="{196FFB8B-3A92-46DA-A41A-73263CAD9BD5}" presName="horz1" presStyleCnt="0"/>
      <dgm:spPr/>
    </dgm:pt>
    <dgm:pt modelId="{73C00804-4EB7-47EE-9C99-9CD169AE41F8}" type="pres">
      <dgm:prSet presAssocID="{196FFB8B-3A92-46DA-A41A-73263CAD9BD5}" presName="tx1" presStyleLbl="revTx" presStyleIdx="4" presStyleCnt="5"/>
      <dgm:spPr/>
      <dgm:t>
        <a:bodyPr/>
        <a:lstStyle/>
        <a:p>
          <a:endParaRPr lang="bg-BG"/>
        </a:p>
      </dgm:t>
    </dgm:pt>
    <dgm:pt modelId="{420CD5F5-ECDA-490A-B42E-00F9355563EF}" type="pres">
      <dgm:prSet presAssocID="{196FFB8B-3A92-46DA-A41A-73263CAD9BD5}" presName="vert1" presStyleCnt="0"/>
      <dgm:spPr/>
    </dgm:pt>
  </dgm:ptLst>
  <dgm:cxnLst>
    <dgm:cxn modelId="{1E537ECC-7FB0-429D-9A88-9F9E4D8922AE}" srcId="{122B085B-7C52-4F40-A2B9-12AFAF142815}" destId="{2B2C3F02-8FB3-4A68-A5C3-68602AA31B5B}" srcOrd="0" destOrd="0" parTransId="{B4693EC3-EF32-424B-A954-2D93788EC361}" sibTransId="{A625DA18-9A0E-4728-AABE-724F292F51CA}"/>
    <dgm:cxn modelId="{6722EC5D-9FCB-468E-81C0-663D5AF6129D}" type="presOf" srcId="{196FFB8B-3A92-46DA-A41A-73263CAD9BD5}" destId="{73C00804-4EB7-47EE-9C99-9CD169AE41F8}" srcOrd="0" destOrd="0" presId="urn:microsoft.com/office/officeart/2008/layout/LinedList"/>
    <dgm:cxn modelId="{0C8F62F7-F2BF-48AC-8738-3856DCA7DD0C}" srcId="{122B085B-7C52-4F40-A2B9-12AFAF142815}" destId="{23DC70E6-1265-43ED-B805-F0A65E2D07B6}" srcOrd="3" destOrd="0" parTransId="{06009CA8-9562-4FD1-8DED-CDA4CC4D9E1D}" sibTransId="{4B9324A9-1068-4136-AEBB-9D913C11F011}"/>
    <dgm:cxn modelId="{6EB86467-E5F7-4D7F-AF6D-30281FB6942C}" type="presOf" srcId="{3F865735-A0F8-440A-A263-D22EFCB2FC1A}" destId="{D19E1031-53CA-4A80-A634-568C3C53BD12}" srcOrd="0" destOrd="0" presId="urn:microsoft.com/office/officeart/2008/layout/LinedList"/>
    <dgm:cxn modelId="{CE80BB70-E835-4B9E-8C46-EFD851B6EF53}" srcId="{122B085B-7C52-4F40-A2B9-12AFAF142815}" destId="{3F865735-A0F8-440A-A263-D22EFCB2FC1A}" srcOrd="2" destOrd="0" parTransId="{DC934F94-A03E-4199-806B-0B0A25C9C4FE}" sibTransId="{0C1E2A2E-9BA5-46BC-88D6-7753E76924A0}"/>
    <dgm:cxn modelId="{C9BE94DC-7FBC-4DA3-9F6B-CE4B3511A4EA}" srcId="{122B085B-7C52-4F40-A2B9-12AFAF142815}" destId="{196FFB8B-3A92-46DA-A41A-73263CAD9BD5}" srcOrd="4" destOrd="0" parTransId="{3A5745EB-9FFF-4D26-9F64-E3CC1837B180}" sibTransId="{2FAFB6A6-A848-40C3-BEC2-BB3583DFEBD7}"/>
    <dgm:cxn modelId="{0740C1D5-F1F1-414A-A841-6169F49FBDA4}" type="presOf" srcId="{23DC70E6-1265-43ED-B805-F0A65E2D07B6}" destId="{40FBD4EB-C7B2-46C2-B550-A7D1ED920B42}" srcOrd="0" destOrd="0" presId="urn:microsoft.com/office/officeart/2008/layout/LinedList"/>
    <dgm:cxn modelId="{84DFBB06-E43B-45AB-A92C-A4E8F11A8FD2}" srcId="{122B085B-7C52-4F40-A2B9-12AFAF142815}" destId="{ABF805D7-5515-42A1-ADDF-FBC2B778DA5E}" srcOrd="1" destOrd="0" parTransId="{E93931B3-7CE1-4FEF-8FFF-F3625587CC01}" sibTransId="{D99AAE6E-181B-4AD8-B8C9-5528FE0A53A8}"/>
    <dgm:cxn modelId="{DE961357-AFF1-45AE-AED6-0B3472E9F942}" type="presOf" srcId="{122B085B-7C52-4F40-A2B9-12AFAF142815}" destId="{734F8443-F93F-4FC1-AB7A-67437F2F7479}" srcOrd="0" destOrd="0" presId="urn:microsoft.com/office/officeart/2008/layout/LinedList"/>
    <dgm:cxn modelId="{2B4D2033-EE71-4BCA-82B1-6ABEF244450E}" type="presOf" srcId="{2B2C3F02-8FB3-4A68-A5C3-68602AA31B5B}" destId="{26178380-DA64-478D-9E0A-D1A02C48BF7F}" srcOrd="0" destOrd="0" presId="urn:microsoft.com/office/officeart/2008/layout/LinedList"/>
    <dgm:cxn modelId="{290B727C-DCD3-4334-B791-C1E2A1522A9C}" type="presOf" srcId="{ABF805D7-5515-42A1-ADDF-FBC2B778DA5E}" destId="{803DC5FA-EDAD-4D78-87E6-4F3662DBE57F}" srcOrd="0" destOrd="0" presId="urn:microsoft.com/office/officeart/2008/layout/LinedList"/>
    <dgm:cxn modelId="{6E1DDB31-7022-4901-A8A3-29A6A816F4FD}" type="presParOf" srcId="{734F8443-F93F-4FC1-AB7A-67437F2F7479}" destId="{61DD1337-63A2-46A5-8134-0C8DE11093D1}" srcOrd="0" destOrd="0" presId="urn:microsoft.com/office/officeart/2008/layout/LinedList"/>
    <dgm:cxn modelId="{941034F1-96D5-48E9-B575-719B5D507EB2}" type="presParOf" srcId="{734F8443-F93F-4FC1-AB7A-67437F2F7479}" destId="{6BA7F687-CF91-4E17-9884-C45136A101D0}" srcOrd="1" destOrd="0" presId="urn:microsoft.com/office/officeart/2008/layout/LinedList"/>
    <dgm:cxn modelId="{C4AC4325-A9F6-4FCC-8DC4-CF068F8DBAC0}" type="presParOf" srcId="{6BA7F687-CF91-4E17-9884-C45136A101D0}" destId="{26178380-DA64-478D-9E0A-D1A02C48BF7F}" srcOrd="0" destOrd="0" presId="urn:microsoft.com/office/officeart/2008/layout/LinedList"/>
    <dgm:cxn modelId="{2CC281CA-A30A-4EEA-B5BA-8281E1546AFC}" type="presParOf" srcId="{6BA7F687-CF91-4E17-9884-C45136A101D0}" destId="{0ED42E44-C5E9-4324-85A9-998477DE79AD}" srcOrd="1" destOrd="0" presId="urn:microsoft.com/office/officeart/2008/layout/LinedList"/>
    <dgm:cxn modelId="{FD0F7F61-4D96-4550-8130-1BCDCC09B47F}" type="presParOf" srcId="{734F8443-F93F-4FC1-AB7A-67437F2F7479}" destId="{10985956-67BC-4185-B95A-9052C145CB0A}" srcOrd="2" destOrd="0" presId="urn:microsoft.com/office/officeart/2008/layout/LinedList"/>
    <dgm:cxn modelId="{80A3A77D-356B-4E17-B749-227D42BD3E3D}" type="presParOf" srcId="{734F8443-F93F-4FC1-AB7A-67437F2F7479}" destId="{C671F592-4FB6-4A08-AC0B-0F51B1ADCE04}" srcOrd="3" destOrd="0" presId="urn:microsoft.com/office/officeart/2008/layout/LinedList"/>
    <dgm:cxn modelId="{1E65E880-9189-495D-9C92-53709478514C}" type="presParOf" srcId="{C671F592-4FB6-4A08-AC0B-0F51B1ADCE04}" destId="{803DC5FA-EDAD-4D78-87E6-4F3662DBE57F}" srcOrd="0" destOrd="0" presId="urn:microsoft.com/office/officeart/2008/layout/LinedList"/>
    <dgm:cxn modelId="{F146A201-CC02-4E82-8929-9B7E16F2FB20}" type="presParOf" srcId="{C671F592-4FB6-4A08-AC0B-0F51B1ADCE04}" destId="{2E0489FE-D2B2-4BEA-9B3E-354E7D76C5D3}" srcOrd="1" destOrd="0" presId="urn:microsoft.com/office/officeart/2008/layout/LinedList"/>
    <dgm:cxn modelId="{168BFD9C-C4B0-46CA-93DF-1E0C99C66BA9}" type="presParOf" srcId="{734F8443-F93F-4FC1-AB7A-67437F2F7479}" destId="{0EA85C70-5F5C-486E-8787-C51D26054D25}" srcOrd="4" destOrd="0" presId="urn:microsoft.com/office/officeart/2008/layout/LinedList"/>
    <dgm:cxn modelId="{3927A310-164A-4A28-9BCA-7E0922A4C0E6}" type="presParOf" srcId="{734F8443-F93F-4FC1-AB7A-67437F2F7479}" destId="{38370B2F-396A-43FB-9007-05A148E70F0E}" srcOrd="5" destOrd="0" presId="urn:microsoft.com/office/officeart/2008/layout/LinedList"/>
    <dgm:cxn modelId="{D8F65810-ABCF-482D-94B7-EC349B62F252}" type="presParOf" srcId="{38370B2F-396A-43FB-9007-05A148E70F0E}" destId="{D19E1031-53CA-4A80-A634-568C3C53BD12}" srcOrd="0" destOrd="0" presId="urn:microsoft.com/office/officeart/2008/layout/LinedList"/>
    <dgm:cxn modelId="{673C8AE4-1E98-4DE6-8D17-F83CE8EC09F5}" type="presParOf" srcId="{38370B2F-396A-43FB-9007-05A148E70F0E}" destId="{4536E14D-BCE6-4BBC-8786-05E55B54C453}" srcOrd="1" destOrd="0" presId="urn:microsoft.com/office/officeart/2008/layout/LinedList"/>
    <dgm:cxn modelId="{B9808110-FB19-4338-B731-96EE31EBFBFF}" type="presParOf" srcId="{734F8443-F93F-4FC1-AB7A-67437F2F7479}" destId="{A1D8F6EF-9E94-4C6F-B2F8-657B1FF0A392}" srcOrd="6" destOrd="0" presId="urn:microsoft.com/office/officeart/2008/layout/LinedList"/>
    <dgm:cxn modelId="{CCADC3AE-E94A-4541-8C10-E31D686F9205}" type="presParOf" srcId="{734F8443-F93F-4FC1-AB7A-67437F2F7479}" destId="{81AEB997-AB59-4C25-986C-A5E5CB0670AE}" srcOrd="7" destOrd="0" presId="urn:microsoft.com/office/officeart/2008/layout/LinedList"/>
    <dgm:cxn modelId="{D2A60AB9-2615-4226-B06D-F0EA69C01570}" type="presParOf" srcId="{81AEB997-AB59-4C25-986C-A5E5CB0670AE}" destId="{40FBD4EB-C7B2-46C2-B550-A7D1ED920B42}" srcOrd="0" destOrd="0" presId="urn:microsoft.com/office/officeart/2008/layout/LinedList"/>
    <dgm:cxn modelId="{B3E6F841-661D-4178-89D3-F3B2CF7F06C0}" type="presParOf" srcId="{81AEB997-AB59-4C25-986C-A5E5CB0670AE}" destId="{5C2949DA-8A0C-4114-9BF7-288393AE2B43}" srcOrd="1" destOrd="0" presId="urn:microsoft.com/office/officeart/2008/layout/LinedList"/>
    <dgm:cxn modelId="{8B87B482-464C-43E7-9524-622554BC2282}" type="presParOf" srcId="{734F8443-F93F-4FC1-AB7A-67437F2F7479}" destId="{9EA8E266-55C0-484D-942D-123BCAA4C895}" srcOrd="8" destOrd="0" presId="urn:microsoft.com/office/officeart/2008/layout/LinedList"/>
    <dgm:cxn modelId="{8DDFFBA4-09EB-4DBF-9802-4362D56D557A}" type="presParOf" srcId="{734F8443-F93F-4FC1-AB7A-67437F2F7479}" destId="{2ED91F5A-6394-4E8D-A01E-E75EF2090481}" srcOrd="9" destOrd="0" presId="urn:microsoft.com/office/officeart/2008/layout/LinedList"/>
    <dgm:cxn modelId="{E04D39B4-462A-49DA-B8A8-7823B1F66413}" type="presParOf" srcId="{2ED91F5A-6394-4E8D-A01E-E75EF2090481}" destId="{73C00804-4EB7-47EE-9C99-9CD169AE41F8}" srcOrd="0" destOrd="0" presId="urn:microsoft.com/office/officeart/2008/layout/LinedList"/>
    <dgm:cxn modelId="{16EC4CF1-C325-4A1E-BF58-5207500916F0}" type="presParOf" srcId="{2ED91F5A-6394-4E8D-A01E-E75EF2090481}" destId="{420CD5F5-ECDA-490A-B42E-00F9355563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BF80B4-F551-405F-BCDE-3E9940922D52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84338748-D077-4E88-9BAC-E4C0E7C72933}">
      <dgm:prSet custT="1"/>
      <dgm:spPr/>
      <dgm:t>
        <a:bodyPr/>
        <a:lstStyle/>
        <a:p>
          <a:pPr algn="l"/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bg-BG" sz="3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Агенция за устойчиво енергийно развитие</a:t>
          </a:r>
        </a:p>
        <a:p>
          <a:pPr algn="l"/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Бюджет: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350 000 евро</a:t>
          </a:r>
        </a:p>
        <a:p>
          <a:pPr algn="l"/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БФП: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100 %</a:t>
          </a:r>
        </a:p>
      </dgm:t>
    </dgm:pt>
    <dgm:pt modelId="{065541E2-061F-444D-BF5F-40344C5887AF}" type="parTrans" cxnId="{5CB8EB72-815F-4ABC-AA6D-8E3CABD543F6}">
      <dgm:prSet/>
      <dgm:spPr/>
      <dgm:t>
        <a:bodyPr/>
        <a:lstStyle/>
        <a:p>
          <a:endParaRPr lang="bg-BG" sz="2000"/>
        </a:p>
      </dgm:t>
    </dgm:pt>
    <dgm:pt modelId="{6C732709-5B6E-4F12-B743-22C5104F0418}" type="sibTrans" cxnId="{5CB8EB72-815F-4ABC-AA6D-8E3CABD543F6}">
      <dgm:prSet/>
      <dgm:spPr/>
      <dgm:t>
        <a:bodyPr/>
        <a:lstStyle/>
        <a:p>
          <a:endParaRPr lang="bg-BG" sz="2000"/>
        </a:p>
      </dgm:t>
    </dgm:pt>
    <dgm:pt modelId="{1E3C7C4B-3621-475C-A85A-734D591370FA}">
      <dgm:prSet custT="1"/>
      <dgm:spPr/>
      <dgm:t>
        <a:bodyPr/>
        <a:lstStyle/>
        <a:p>
          <a:pPr defTabSz="1244600" rtl="0">
            <a:lnSpc>
              <a:spcPct val="150000"/>
            </a:lnSpc>
          </a:pPr>
          <a:r>
            <a:rPr lang="ru-RU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Партньор</a:t>
          </a:r>
          <a:r>
            <a:rPr lang="ru-RU" sz="3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 проекта</a:t>
          </a:r>
          <a:r>
            <a:rPr lang="ru-RU" sz="3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Дирекция за водни ресурси и енергия, Кралство Норвегия</a:t>
          </a:r>
          <a:endParaRPr lang="bg-BG" sz="3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3D35C47-A04F-4EAE-89B3-B88ABBA3EDC5}" type="parTrans" cxnId="{62816BA4-68B6-456E-B47C-375311C0065C}">
      <dgm:prSet/>
      <dgm:spPr/>
      <dgm:t>
        <a:bodyPr/>
        <a:lstStyle/>
        <a:p>
          <a:endParaRPr lang="bg-BG" sz="2000"/>
        </a:p>
      </dgm:t>
    </dgm:pt>
    <dgm:pt modelId="{4BC41007-7058-455A-9314-15C6F4B6B109}" type="sibTrans" cxnId="{62816BA4-68B6-456E-B47C-375311C0065C}">
      <dgm:prSet/>
      <dgm:spPr/>
      <dgm:t>
        <a:bodyPr/>
        <a:lstStyle/>
        <a:p>
          <a:endParaRPr lang="bg-BG" sz="2000"/>
        </a:p>
      </dgm:t>
    </dgm:pt>
    <dgm:pt modelId="{6E056A5B-ABA8-4F5C-87FB-7AEA67715D5F}" type="pres">
      <dgm:prSet presAssocID="{2EBF80B4-F551-405F-BCDE-3E9940922D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45B967B-0194-46D6-8A44-44BC739161BC}" type="pres">
      <dgm:prSet presAssocID="{84338748-D077-4E88-9BAC-E4C0E7C72933}" presName="composite" presStyleCnt="0"/>
      <dgm:spPr/>
    </dgm:pt>
    <dgm:pt modelId="{529F209D-25BB-4029-9AC2-91E1ECA05B53}" type="pres">
      <dgm:prSet presAssocID="{84338748-D077-4E88-9BAC-E4C0E7C7293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C4A6693C-7DD3-4360-AA77-AFCA13190283}" type="pres">
      <dgm:prSet presAssocID="{84338748-D077-4E88-9BAC-E4C0E7C7293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060EA2C-8C18-4804-83D9-8C04913F9C12}" type="pres">
      <dgm:prSet presAssocID="{6C732709-5B6E-4F12-B743-22C5104F0418}" presName="spacing" presStyleCnt="0"/>
      <dgm:spPr/>
    </dgm:pt>
    <dgm:pt modelId="{6A97B6F0-8800-4B15-9353-878B6B183E3C}" type="pres">
      <dgm:prSet presAssocID="{1E3C7C4B-3621-475C-A85A-734D591370FA}" presName="composite" presStyleCnt="0"/>
      <dgm:spPr/>
    </dgm:pt>
    <dgm:pt modelId="{BDA0826E-344D-4C35-813B-CADA5C975EFF}" type="pres">
      <dgm:prSet presAssocID="{1E3C7C4B-3621-475C-A85A-734D591370FA}" presName="imgShp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993" t="7664" r="13376" b="9106"/>
          </a:stretch>
        </a:blipFill>
      </dgm:spPr>
      <dgm:t>
        <a:bodyPr/>
        <a:lstStyle/>
        <a:p>
          <a:endParaRPr lang="bg-BG"/>
        </a:p>
      </dgm:t>
    </dgm:pt>
    <dgm:pt modelId="{271FF427-D3F5-4DB1-9EE8-07E611AA1643}" type="pres">
      <dgm:prSet presAssocID="{1E3C7C4B-3621-475C-A85A-734D591370F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2816BA4-68B6-456E-B47C-375311C0065C}" srcId="{2EBF80B4-F551-405F-BCDE-3E9940922D52}" destId="{1E3C7C4B-3621-475C-A85A-734D591370FA}" srcOrd="1" destOrd="0" parTransId="{C3D35C47-A04F-4EAE-89B3-B88ABBA3EDC5}" sibTransId="{4BC41007-7058-455A-9314-15C6F4B6B109}"/>
    <dgm:cxn modelId="{A3914121-7F84-419D-AEFA-91E1DB1E2F3F}" type="presOf" srcId="{2EBF80B4-F551-405F-BCDE-3E9940922D52}" destId="{6E056A5B-ABA8-4F5C-87FB-7AEA67715D5F}" srcOrd="0" destOrd="0" presId="urn:microsoft.com/office/officeart/2005/8/layout/vList3"/>
    <dgm:cxn modelId="{5CB8EB72-815F-4ABC-AA6D-8E3CABD543F6}" srcId="{2EBF80B4-F551-405F-BCDE-3E9940922D52}" destId="{84338748-D077-4E88-9BAC-E4C0E7C72933}" srcOrd="0" destOrd="0" parTransId="{065541E2-061F-444D-BF5F-40344C5887AF}" sibTransId="{6C732709-5B6E-4F12-B743-22C5104F0418}"/>
    <dgm:cxn modelId="{7572EEA2-1633-4EEE-A1CE-C7B605B8A7FA}" type="presOf" srcId="{1E3C7C4B-3621-475C-A85A-734D591370FA}" destId="{271FF427-D3F5-4DB1-9EE8-07E611AA1643}" srcOrd="0" destOrd="0" presId="urn:microsoft.com/office/officeart/2005/8/layout/vList3"/>
    <dgm:cxn modelId="{6F3A13A3-A079-46CF-9916-EED1CD390E1F}" type="presOf" srcId="{84338748-D077-4E88-9BAC-E4C0E7C72933}" destId="{C4A6693C-7DD3-4360-AA77-AFCA13190283}" srcOrd="0" destOrd="0" presId="urn:microsoft.com/office/officeart/2005/8/layout/vList3"/>
    <dgm:cxn modelId="{1C3D018B-F156-4BCA-9822-151827B1BF8F}" type="presParOf" srcId="{6E056A5B-ABA8-4F5C-87FB-7AEA67715D5F}" destId="{D45B967B-0194-46D6-8A44-44BC739161BC}" srcOrd="0" destOrd="0" presId="urn:microsoft.com/office/officeart/2005/8/layout/vList3"/>
    <dgm:cxn modelId="{46008996-FC30-45C6-B9C1-B824CC28DCFC}" type="presParOf" srcId="{D45B967B-0194-46D6-8A44-44BC739161BC}" destId="{529F209D-25BB-4029-9AC2-91E1ECA05B53}" srcOrd="0" destOrd="0" presId="urn:microsoft.com/office/officeart/2005/8/layout/vList3"/>
    <dgm:cxn modelId="{A80149A9-F2D9-4119-A5B9-CDA96EFD9C63}" type="presParOf" srcId="{D45B967B-0194-46D6-8A44-44BC739161BC}" destId="{C4A6693C-7DD3-4360-AA77-AFCA13190283}" srcOrd="1" destOrd="0" presId="urn:microsoft.com/office/officeart/2005/8/layout/vList3"/>
    <dgm:cxn modelId="{4678AE2B-D2DF-4CE9-96DF-6EC08C931558}" type="presParOf" srcId="{6E056A5B-ABA8-4F5C-87FB-7AEA67715D5F}" destId="{4060EA2C-8C18-4804-83D9-8C04913F9C12}" srcOrd="1" destOrd="0" presId="urn:microsoft.com/office/officeart/2005/8/layout/vList3"/>
    <dgm:cxn modelId="{BB31BC39-D0A1-4EF7-BFF6-0213131EC44D}" type="presParOf" srcId="{6E056A5B-ABA8-4F5C-87FB-7AEA67715D5F}" destId="{6A97B6F0-8800-4B15-9353-878B6B183E3C}" srcOrd="2" destOrd="0" presId="urn:microsoft.com/office/officeart/2005/8/layout/vList3"/>
    <dgm:cxn modelId="{CDC2AF5F-B6BE-467B-8E91-2C42800A85B6}" type="presParOf" srcId="{6A97B6F0-8800-4B15-9353-878B6B183E3C}" destId="{BDA0826E-344D-4C35-813B-CADA5C975EFF}" srcOrd="0" destOrd="0" presId="urn:microsoft.com/office/officeart/2005/8/layout/vList3"/>
    <dgm:cxn modelId="{6946F7AC-D187-46F7-8A89-CF79E97D6902}" type="presParOf" srcId="{6A97B6F0-8800-4B15-9353-878B6B183E3C}" destId="{271FF427-D3F5-4DB1-9EE8-07E611AA16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BF80B4-F551-405F-BCDE-3E9940922D52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84338748-D077-4E88-9BAC-E4C0E7C7293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bg-BG" sz="3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Национална електрическа компания ЕАД</a:t>
          </a: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Бюджет: </a:t>
          </a:r>
          <a:r>
            <a:rPr lang="bg-BG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2 470 000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</a:t>
          </a: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Размер на БФП: </a:t>
          </a:r>
          <a:r>
            <a:rPr lang="ru-RU" sz="32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1 235 000 евро</a:t>
          </a:r>
          <a:endParaRPr lang="en-US" sz="3200" b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50 %</a:t>
          </a:r>
          <a:endParaRPr lang="bg-BG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541E2-061F-444D-BF5F-40344C5887AF}" type="parTrans" cxnId="{5CB8EB72-815F-4ABC-AA6D-8E3CABD543F6}">
      <dgm:prSet/>
      <dgm:spPr/>
      <dgm:t>
        <a:bodyPr/>
        <a:lstStyle/>
        <a:p>
          <a:endParaRPr lang="bg-BG"/>
        </a:p>
      </dgm:t>
    </dgm:pt>
    <dgm:pt modelId="{6C732709-5B6E-4F12-B743-22C5104F0418}" type="sibTrans" cxnId="{5CB8EB72-815F-4ABC-AA6D-8E3CABD543F6}">
      <dgm:prSet/>
      <dgm:spPr/>
      <dgm:t>
        <a:bodyPr/>
        <a:lstStyle/>
        <a:p>
          <a:endParaRPr lang="bg-BG"/>
        </a:p>
      </dgm:t>
    </dgm:pt>
    <dgm:pt modelId="{483662B0-C8A8-45CA-9CF8-F04D6060314F}" type="pres">
      <dgm:prSet presAssocID="{2EBF80B4-F551-405F-BCDE-3E9940922D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5E58AEF-D611-43B3-8AA8-9213CA05A916}" type="pres">
      <dgm:prSet presAssocID="{84338748-D077-4E88-9BAC-E4C0E7C72933}" presName="composite" presStyleCnt="0"/>
      <dgm:spPr/>
    </dgm:pt>
    <dgm:pt modelId="{F2DA26AE-1095-42B7-A154-4365D87D6C1C}" type="pres">
      <dgm:prSet presAssocID="{84338748-D077-4E88-9BAC-E4C0E7C7293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bg-BG"/>
        </a:p>
      </dgm:t>
    </dgm:pt>
    <dgm:pt modelId="{86546BBA-AFC8-4FD6-A1ED-D2F8012DF798}" type="pres">
      <dgm:prSet presAssocID="{84338748-D077-4E88-9BAC-E4C0E7C7293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CB8EB72-815F-4ABC-AA6D-8E3CABD543F6}" srcId="{2EBF80B4-F551-405F-BCDE-3E9940922D52}" destId="{84338748-D077-4E88-9BAC-E4C0E7C72933}" srcOrd="0" destOrd="0" parTransId="{065541E2-061F-444D-BF5F-40344C5887AF}" sibTransId="{6C732709-5B6E-4F12-B743-22C5104F0418}"/>
    <dgm:cxn modelId="{AC4303AA-32DD-4655-9A1E-C6DF04D28A00}" type="presOf" srcId="{84338748-D077-4E88-9BAC-E4C0E7C72933}" destId="{86546BBA-AFC8-4FD6-A1ED-D2F8012DF798}" srcOrd="0" destOrd="0" presId="urn:microsoft.com/office/officeart/2005/8/layout/vList3"/>
    <dgm:cxn modelId="{6F83C576-02E2-44BF-A64E-62BF7EDCFBD0}" type="presOf" srcId="{2EBF80B4-F551-405F-BCDE-3E9940922D52}" destId="{483662B0-C8A8-45CA-9CF8-F04D6060314F}" srcOrd="0" destOrd="0" presId="urn:microsoft.com/office/officeart/2005/8/layout/vList3"/>
    <dgm:cxn modelId="{305E27A9-D3A4-4D0A-A554-9B6506D534F7}" type="presParOf" srcId="{483662B0-C8A8-45CA-9CF8-F04D6060314F}" destId="{B5E58AEF-D611-43B3-8AA8-9213CA05A916}" srcOrd="0" destOrd="0" presId="urn:microsoft.com/office/officeart/2005/8/layout/vList3"/>
    <dgm:cxn modelId="{BC0FA8E8-AC6D-4E51-B9BF-3AD000D14D66}" type="presParOf" srcId="{B5E58AEF-D611-43B3-8AA8-9213CA05A916}" destId="{F2DA26AE-1095-42B7-A154-4365D87D6C1C}" srcOrd="0" destOrd="0" presId="urn:microsoft.com/office/officeart/2005/8/layout/vList3"/>
    <dgm:cxn modelId="{A81C3789-8EE9-48E7-814A-5A4B1029F5F2}" type="presParOf" srcId="{B5E58AEF-D611-43B3-8AA8-9213CA05A916}" destId="{86546BBA-AFC8-4FD6-A1ED-D2F8012DF7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F80B4-F551-405F-BCDE-3E9940922D52}" type="doc">
      <dgm:prSet loTypeId="urn:microsoft.com/office/officeart/2005/8/layout/pList2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84338748-D077-4E88-9BAC-E4C0E7C72933}">
      <dgm:prSet custT="1"/>
      <dgm:spPr/>
      <dgm:t>
        <a:bodyPr/>
        <a:lstStyle/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- </a:t>
          </a:r>
          <a:r>
            <a:rPr lang="bg-BG" sz="3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Общини и ВиК предприятия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- 3 500 000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200 000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500 000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60-100 %</a:t>
          </a:r>
          <a:endParaRPr lang="bg-BG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541E2-061F-444D-BF5F-40344C5887AF}" type="parTrans" cxnId="{5CB8EB72-815F-4ABC-AA6D-8E3CABD543F6}">
      <dgm:prSet/>
      <dgm:spPr/>
      <dgm:t>
        <a:bodyPr/>
        <a:lstStyle/>
        <a:p>
          <a:endParaRPr lang="bg-BG"/>
        </a:p>
      </dgm:t>
    </dgm:pt>
    <dgm:pt modelId="{6C732709-5B6E-4F12-B743-22C5104F0418}" type="sibTrans" cxnId="{5CB8EB72-815F-4ABC-AA6D-8E3CABD543F6}">
      <dgm:prSet/>
      <dgm:spPr/>
      <dgm:t>
        <a:bodyPr/>
        <a:lstStyle/>
        <a:p>
          <a:endParaRPr lang="bg-BG"/>
        </a:p>
      </dgm:t>
    </dgm:pt>
    <dgm:pt modelId="{19982B5F-68EC-4BEF-8347-7075AD3EE02F}" type="pres">
      <dgm:prSet presAssocID="{2EBF80B4-F551-405F-BCDE-3E9940922D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1EC17B4-FF69-4176-8A8E-12BB336865A3}" type="pres">
      <dgm:prSet presAssocID="{2EBF80B4-F551-405F-BCDE-3E9940922D52}" presName="bkgdShp" presStyleLbl="alignAccFollowNode1" presStyleIdx="0" presStyleCnt="1" custScaleX="741"/>
      <dgm:spPr/>
    </dgm:pt>
    <dgm:pt modelId="{282C6497-3EAA-4CC2-B678-C7F4E4D4686E}" type="pres">
      <dgm:prSet presAssocID="{2EBF80B4-F551-405F-BCDE-3E9940922D52}" presName="linComp" presStyleCnt="0"/>
      <dgm:spPr/>
    </dgm:pt>
    <dgm:pt modelId="{B8A63DDB-4C62-4F58-8848-B16D5E51E56A}" type="pres">
      <dgm:prSet presAssocID="{84338748-D077-4E88-9BAC-E4C0E7C72933}" presName="compNode" presStyleCnt="0"/>
      <dgm:spPr/>
    </dgm:pt>
    <dgm:pt modelId="{314C5C09-3CD0-4D18-807B-769B231D2BF7}" type="pres">
      <dgm:prSet presAssocID="{84338748-D077-4E88-9BAC-E4C0E7C72933}" presName="node" presStyleLbl="node1" presStyleIdx="0" presStyleCnt="1" custScaleY="9734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96ED89-313C-44D5-BC71-B9518BE7FA58}" type="pres">
      <dgm:prSet presAssocID="{84338748-D077-4E88-9BAC-E4C0E7C72933}" presName="invisiNode" presStyleLbl="node1" presStyleIdx="0" presStyleCnt="1"/>
      <dgm:spPr/>
    </dgm:pt>
    <dgm:pt modelId="{C13F5B13-A7F7-4C49-A2A6-800F75DA9202}" type="pres">
      <dgm:prSet presAssocID="{84338748-D077-4E88-9BAC-E4C0E7C72933}" presName="imagNode" presStyleLbl="fgImgPlace1" presStyleIdx="0" presStyleCnt="1" custScaleX="48749" custScaleY="204053" custLinFactNeighborX="25312" custLinFactNeighborY="29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5CB8EB72-815F-4ABC-AA6D-8E3CABD543F6}" srcId="{2EBF80B4-F551-405F-BCDE-3E9940922D52}" destId="{84338748-D077-4E88-9BAC-E4C0E7C72933}" srcOrd="0" destOrd="0" parTransId="{065541E2-061F-444D-BF5F-40344C5887AF}" sibTransId="{6C732709-5B6E-4F12-B743-22C5104F0418}"/>
    <dgm:cxn modelId="{52512E11-46E5-4902-BD50-4E3581943310}" type="presOf" srcId="{2EBF80B4-F551-405F-BCDE-3E9940922D52}" destId="{19982B5F-68EC-4BEF-8347-7075AD3EE02F}" srcOrd="0" destOrd="0" presId="urn:microsoft.com/office/officeart/2005/8/layout/pList2"/>
    <dgm:cxn modelId="{60DE4E40-C7B7-4799-9D38-13B8E3B48907}" type="presOf" srcId="{84338748-D077-4E88-9BAC-E4C0E7C72933}" destId="{314C5C09-3CD0-4D18-807B-769B231D2BF7}" srcOrd="0" destOrd="0" presId="urn:microsoft.com/office/officeart/2005/8/layout/pList2"/>
    <dgm:cxn modelId="{AD655FFE-4C65-4C36-987E-955B078E20D6}" type="presParOf" srcId="{19982B5F-68EC-4BEF-8347-7075AD3EE02F}" destId="{11EC17B4-FF69-4176-8A8E-12BB336865A3}" srcOrd="0" destOrd="0" presId="urn:microsoft.com/office/officeart/2005/8/layout/pList2"/>
    <dgm:cxn modelId="{EE40AB67-4B78-420D-BFDA-B5EEB2A77732}" type="presParOf" srcId="{19982B5F-68EC-4BEF-8347-7075AD3EE02F}" destId="{282C6497-3EAA-4CC2-B678-C7F4E4D4686E}" srcOrd="1" destOrd="0" presId="urn:microsoft.com/office/officeart/2005/8/layout/pList2"/>
    <dgm:cxn modelId="{98548570-E1E8-4DB8-8863-26AFDD5EE520}" type="presParOf" srcId="{282C6497-3EAA-4CC2-B678-C7F4E4D4686E}" destId="{B8A63DDB-4C62-4F58-8848-B16D5E51E56A}" srcOrd="0" destOrd="0" presId="urn:microsoft.com/office/officeart/2005/8/layout/pList2"/>
    <dgm:cxn modelId="{B79390EE-65F9-452C-9005-35D4A3C7A1B8}" type="presParOf" srcId="{B8A63DDB-4C62-4F58-8848-B16D5E51E56A}" destId="{314C5C09-3CD0-4D18-807B-769B231D2BF7}" srcOrd="0" destOrd="0" presId="urn:microsoft.com/office/officeart/2005/8/layout/pList2"/>
    <dgm:cxn modelId="{70CD7B21-E421-4A93-9D1E-8C264DDAAFE0}" type="presParOf" srcId="{B8A63DDB-4C62-4F58-8848-B16D5E51E56A}" destId="{8396ED89-313C-44D5-BC71-B9518BE7FA58}" srcOrd="1" destOrd="0" presId="urn:microsoft.com/office/officeart/2005/8/layout/pList2"/>
    <dgm:cxn modelId="{15425EF8-15F7-4AE8-9743-4E3A95FF4006}" type="presParOf" srcId="{B8A63DDB-4C62-4F58-8848-B16D5E51E56A}" destId="{C13F5B13-A7F7-4C49-A2A6-800F75DA920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BF80B4-F551-405F-BCDE-3E9940922D52}" type="doc">
      <dgm:prSet loTypeId="urn:microsoft.com/office/officeart/2005/8/layout/pList2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84338748-D077-4E88-9BAC-E4C0E7C7293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- </a:t>
          </a:r>
          <a:r>
            <a:rPr lang="bg-BG" sz="3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Държава и общини</a:t>
          </a: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</a:t>
          </a:r>
          <a:r>
            <a:rPr lang="ru-RU" sz="3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включително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GB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национално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съфинансиране – 3 400 000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200 000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400 000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100 %</a:t>
          </a:r>
          <a:endParaRPr lang="bg-BG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541E2-061F-444D-BF5F-40344C5887AF}" type="parTrans" cxnId="{5CB8EB72-815F-4ABC-AA6D-8E3CABD543F6}">
      <dgm:prSet/>
      <dgm:spPr/>
      <dgm:t>
        <a:bodyPr/>
        <a:lstStyle/>
        <a:p>
          <a:endParaRPr lang="bg-BG"/>
        </a:p>
      </dgm:t>
    </dgm:pt>
    <dgm:pt modelId="{6C732709-5B6E-4F12-B743-22C5104F0418}" type="sibTrans" cxnId="{5CB8EB72-815F-4ABC-AA6D-8E3CABD543F6}">
      <dgm:prSet/>
      <dgm:spPr/>
      <dgm:t>
        <a:bodyPr/>
        <a:lstStyle/>
        <a:p>
          <a:endParaRPr lang="bg-BG"/>
        </a:p>
      </dgm:t>
    </dgm:pt>
    <dgm:pt modelId="{19982B5F-68EC-4BEF-8347-7075AD3EE02F}" type="pres">
      <dgm:prSet presAssocID="{2EBF80B4-F551-405F-BCDE-3E9940922D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1EC17B4-FF69-4176-8A8E-12BB336865A3}" type="pres">
      <dgm:prSet presAssocID="{2EBF80B4-F551-405F-BCDE-3E9940922D52}" presName="bkgdShp" presStyleLbl="alignAccFollowNode1" presStyleIdx="0" presStyleCnt="1" custScaleX="483" custScaleY="93543"/>
      <dgm:spPr>
        <a:ln>
          <a:noFill/>
        </a:ln>
      </dgm:spPr>
      <dgm:t>
        <a:bodyPr/>
        <a:lstStyle/>
        <a:p>
          <a:endParaRPr lang="en-GB"/>
        </a:p>
      </dgm:t>
    </dgm:pt>
    <dgm:pt modelId="{282C6497-3EAA-4CC2-B678-C7F4E4D4686E}" type="pres">
      <dgm:prSet presAssocID="{2EBF80B4-F551-405F-BCDE-3E9940922D52}" presName="linComp" presStyleCnt="0"/>
      <dgm:spPr/>
    </dgm:pt>
    <dgm:pt modelId="{B8A63DDB-4C62-4F58-8848-B16D5E51E56A}" type="pres">
      <dgm:prSet presAssocID="{84338748-D077-4E88-9BAC-E4C0E7C72933}" presName="compNode" presStyleCnt="0"/>
      <dgm:spPr/>
    </dgm:pt>
    <dgm:pt modelId="{314C5C09-3CD0-4D18-807B-769B231D2BF7}" type="pres">
      <dgm:prSet presAssocID="{84338748-D077-4E88-9BAC-E4C0E7C72933}" presName="node" presStyleLbl="node1" presStyleIdx="0" presStyleCnt="1" custLinFactNeighborX="346" custLinFactNeighborY="332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96ED89-313C-44D5-BC71-B9518BE7FA58}" type="pres">
      <dgm:prSet presAssocID="{84338748-D077-4E88-9BAC-E4C0E7C72933}" presName="invisiNode" presStyleLbl="node1" presStyleIdx="0" presStyleCnt="1"/>
      <dgm:spPr/>
    </dgm:pt>
    <dgm:pt modelId="{C13F5B13-A7F7-4C49-A2A6-800F75DA9202}" type="pres">
      <dgm:prSet presAssocID="{84338748-D077-4E88-9BAC-E4C0E7C72933}" presName="imagNode" presStyleLbl="fgImgPlace1" presStyleIdx="0" presStyleCnt="1" custScaleX="222" custScaleY="103395"/>
      <dgm:spPr>
        <a:solidFill>
          <a:schemeClr val="bg1"/>
        </a:solidFill>
      </dgm:spPr>
      <dgm:t>
        <a:bodyPr/>
        <a:lstStyle/>
        <a:p>
          <a:endParaRPr lang="bg-BG"/>
        </a:p>
      </dgm:t>
    </dgm:pt>
  </dgm:ptLst>
  <dgm:cxnLst>
    <dgm:cxn modelId="{5CB8EB72-815F-4ABC-AA6D-8E3CABD543F6}" srcId="{2EBF80B4-F551-405F-BCDE-3E9940922D52}" destId="{84338748-D077-4E88-9BAC-E4C0E7C72933}" srcOrd="0" destOrd="0" parTransId="{065541E2-061F-444D-BF5F-40344C5887AF}" sibTransId="{6C732709-5B6E-4F12-B743-22C5104F0418}"/>
    <dgm:cxn modelId="{8233D69A-7EF1-4534-850D-C1461A40768F}" type="presOf" srcId="{84338748-D077-4E88-9BAC-E4C0E7C72933}" destId="{314C5C09-3CD0-4D18-807B-769B231D2BF7}" srcOrd="0" destOrd="0" presId="urn:microsoft.com/office/officeart/2005/8/layout/pList2"/>
    <dgm:cxn modelId="{93D592D3-AB2A-4D26-B66B-DC9E24E9D68C}" type="presOf" srcId="{2EBF80B4-F551-405F-BCDE-3E9940922D52}" destId="{19982B5F-68EC-4BEF-8347-7075AD3EE02F}" srcOrd="0" destOrd="0" presId="urn:microsoft.com/office/officeart/2005/8/layout/pList2"/>
    <dgm:cxn modelId="{5E1AFA7A-21D3-4AD6-ADE7-D5B2CB406141}" type="presParOf" srcId="{19982B5F-68EC-4BEF-8347-7075AD3EE02F}" destId="{11EC17B4-FF69-4176-8A8E-12BB336865A3}" srcOrd="0" destOrd="0" presId="urn:microsoft.com/office/officeart/2005/8/layout/pList2"/>
    <dgm:cxn modelId="{9E1C0FEB-E82D-4472-ABA0-189DFC806346}" type="presParOf" srcId="{19982B5F-68EC-4BEF-8347-7075AD3EE02F}" destId="{282C6497-3EAA-4CC2-B678-C7F4E4D4686E}" srcOrd="1" destOrd="0" presId="urn:microsoft.com/office/officeart/2005/8/layout/pList2"/>
    <dgm:cxn modelId="{C3B481F0-752C-4403-AFFB-804624E489E4}" type="presParOf" srcId="{282C6497-3EAA-4CC2-B678-C7F4E4D4686E}" destId="{B8A63DDB-4C62-4F58-8848-B16D5E51E56A}" srcOrd="0" destOrd="0" presId="urn:microsoft.com/office/officeart/2005/8/layout/pList2"/>
    <dgm:cxn modelId="{F8C05DFA-8D27-45CB-9BAD-AB98AD90982D}" type="presParOf" srcId="{B8A63DDB-4C62-4F58-8848-B16D5E51E56A}" destId="{314C5C09-3CD0-4D18-807B-769B231D2BF7}" srcOrd="0" destOrd="0" presId="urn:microsoft.com/office/officeart/2005/8/layout/pList2"/>
    <dgm:cxn modelId="{ADC6134A-7A42-4F47-BBA2-2F5B33B1D506}" type="presParOf" srcId="{B8A63DDB-4C62-4F58-8848-B16D5E51E56A}" destId="{8396ED89-313C-44D5-BC71-B9518BE7FA58}" srcOrd="1" destOrd="0" presId="urn:microsoft.com/office/officeart/2005/8/layout/pList2"/>
    <dgm:cxn modelId="{FCFAB197-B046-4EBA-81BE-F0AC5546ADF8}" type="presParOf" srcId="{B8A63DDB-4C62-4F58-8848-B16D5E51E56A}" destId="{C13F5B13-A7F7-4C49-A2A6-800F75DA9202}" srcOrd="2" destOrd="0" presId="urn:microsoft.com/office/officeart/2005/8/layout/p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F80B4-F551-405F-BCDE-3E9940922D52}" type="doc">
      <dgm:prSet loTypeId="urn:microsoft.com/office/officeart/2005/8/layout/pList2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84338748-D077-4E88-9BAC-E4C0E7C7293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- О</a:t>
          </a:r>
          <a:r>
            <a:rPr lang="bg-BG" sz="3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бщини</a:t>
          </a:r>
          <a:endParaRPr lang="bg-BG" sz="3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– 8 200 000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200 000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600 000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100 %</a:t>
          </a:r>
          <a:endParaRPr lang="bg-BG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541E2-061F-444D-BF5F-40344C5887AF}" type="parTrans" cxnId="{5CB8EB72-815F-4ABC-AA6D-8E3CABD543F6}">
      <dgm:prSet/>
      <dgm:spPr/>
      <dgm:t>
        <a:bodyPr/>
        <a:lstStyle/>
        <a:p>
          <a:endParaRPr lang="bg-BG"/>
        </a:p>
      </dgm:t>
    </dgm:pt>
    <dgm:pt modelId="{6C732709-5B6E-4F12-B743-22C5104F0418}" type="sibTrans" cxnId="{5CB8EB72-815F-4ABC-AA6D-8E3CABD543F6}">
      <dgm:prSet/>
      <dgm:spPr/>
      <dgm:t>
        <a:bodyPr/>
        <a:lstStyle/>
        <a:p>
          <a:endParaRPr lang="bg-BG"/>
        </a:p>
      </dgm:t>
    </dgm:pt>
    <dgm:pt modelId="{19982B5F-68EC-4BEF-8347-7075AD3EE02F}" type="pres">
      <dgm:prSet presAssocID="{2EBF80B4-F551-405F-BCDE-3E9940922D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1EC17B4-FF69-4176-8A8E-12BB336865A3}" type="pres">
      <dgm:prSet presAssocID="{2EBF80B4-F551-405F-BCDE-3E9940922D52}" presName="bkgdShp" presStyleLbl="alignAccFollowNode1" presStyleIdx="0" presStyleCnt="1" custScaleX="209"/>
      <dgm:spPr/>
    </dgm:pt>
    <dgm:pt modelId="{282C6497-3EAA-4CC2-B678-C7F4E4D4686E}" type="pres">
      <dgm:prSet presAssocID="{2EBF80B4-F551-405F-BCDE-3E9940922D52}" presName="linComp" presStyleCnt="0"/>
      <dgm:spPr/>
    </dgm:pt>
    <dgm:pt modelId="{B8A63DDB-4C62-4F58-8848-B16D5E51E56A}" type="pres">
      <dgm:prSet presAssocID="{84338748-D077-4E88-9BAC-E4C0E7C72933}" presName="compNode" presStyleCnt="0"/>
      <dgm:spPr/>
    </dgm:pt>
    <dgm:pt modelId="{314C5C09-3CD0-4D18-807B-769B231D2BF7}" type="pres">
      <dgm:prSet presAssocID="{84338748-D077-4E88-9BAC-E4C0E7C7293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96ED89-313C-44D5-BC71-B9518BE7FA58}" type="pres">
      <dgm:prSet presAssocID="{84338748-D077-4E88-9BAC-E4C0E7C72933}" presName="invisiNode" presStyleLbl="node1" presStyleIdx="0" presStyleCnt="1"/>
      <dgm:spPr/>
    </dgm:pt>
    <dgm:pt modelId="{C13F5B13-A7F7-4C49-A2A6-800F75DA9202}" type="pres">
      <dgm:prSet presAssocID="{84338748-D077-4E88-9BAC-E4C0E7C72933}" presName="imagNode" presStyleLbl="fgImgPlace1" presStyleIdx="0" presStyleCnt="1" custScaleX="53311" custScaleY="195213" custLinFactNeighborX="22053" custLinFactNeighborY="73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C16DF429-5DB8-4A5E-9C13-AF4F63654916}" type="presOf" srcId="{84338748-D077-4E88-9BAC-E4C0E7C72933}" destId="{314C5C09-3CD0-4D18-807B-769B231D2BF7}" srcOrd="0" destOrd="0" presId="urn:microsoft.com/office/officeart/2005/8/layout/pList2"/>
    <dgm:cxn modelId="{5CB8EB72-815F-4ABC-AA6D-8E3CABD543F6}" srcId="{2EBF80B4-F551-405F-BCDE-3E9940922D52}" destId="{84338748-D077-4E88-9BAC-E4C0E7C72933}" srcOrd="0" destOrd="0" parTransId="{065541E2-061F-444D-BF5F-40344C5887AF}" sibTransId="{6C732709-5B6E-4F12-B743-22C5104F0418}"/>
    <dgm:cxn modelId="{C6B7E03D-07BA-4958-920D-FF4AB01EB4C8}" type="presOf" srcId="{2EBF80B4-F551-405F-BCDE-3E9940922D52}" destId="{19982B5F-68EC-4BEF-8347-7075AD3EE02F}" srcOrd="0" destOrd="0" presId="urn:microsoft.com/office/officeart/2005/8/layout/pList2"/>
    <dgm:cxn modelId="{126F1229-8408-4841-8BB3-1258F961E792}" type="presParOf" srcId="{19982B5F-68EC-4BEF-8347-7075AD3EE02F}" destId="{11EC17B4-FF69-4176-8A8E-12BB336865A3}" srcOrd="0" destOrd="0" presId="urn:microsoft.com/office/officeart/2005/8/layout/pList2"/>
    <dgm:cxn modelId="{4A6D966C-7D74-47CF-B43A-A3650111AFCC}" type="presParOf" srcId="{19982B5F-68EC-4BEF-8347-7075AD3EE02F}" destId="{282C6497-3EAA-4CC2-B678-C7F4E4D4686E}" srcOrd="1" destOrd="0" presId="urn:microsoft.com/office/officeart/2005/8/layout/pList2"/>
    <dgm:cxn modelId="{12F4672A-DAC9-4478-9BC0-2FFF611F44A9}" type="presParOf" srcId="{282C6497-3EAA-4CC2-B678-C7F4E4D4686E}" destId="{B8A63DDB-4C62-4F58-8848-B16D5E51E56A}" srcOrd="0" destOrd="0" presId="urn:microsoft.com/office/officeart/2005/8/layout/pList2"/>
    <dgm:cxn modelId="{3EF824DC-63A5-41DD-B744-E3D5DE21E080}" type="presParOf" srcId="{B8A63DDB-4C62-4F58-8848-B16D5E51E56A}" destId="{314C5C09-3CD0-4D18-807B-769B231D2BF7}" srcOrd="0" destOrd="0" presId="urn:microsoft.com/office/officeart/2005/8/layout/pList2"/>
    <dgm:cxn modelId="{1278E8A3-1126-4776-A7CE-80746AAC4D1D}" type="presParOf" srcId="{B8A63DDB-4C62-4F58-8848-B16D5E51E56A}" destId="{8396ED89-313C-44D5-BC71-B9518BE7FA58}" srcOrd="1" destOrd="0" presId="urn:microsoft.com/office/officeart/2005/8/layout/pList2"/>
    <dgm:cxn modelId="{B4BC1620-802C-41D9-A8BC-3A27D7FDBD12}" type="presParOf" srcId="{B8A63DDB-4C62-4F58-8848-B16D5E51E56A}" destId="{C13F5B13-A7F7-4C49-A2A6-800F75DA920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BF80B4-F551-405F-BCDE-3E9940922D52}" type="doc">
      <dgm:prSet loTypeId="urn:microsoft.com/office/officeart/2005/8/layout/pList2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84338748-D077-4E88-9BAC-E4C0E7C7293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- </a:t>
          </a:r>
          <a:r>
            <a:rPr lang="bg-BG" sz="3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Държава и общини</a:t>
          </a: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– 10 700 000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200 000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1 200 000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100 %</a:t>
          </a:r>
          <a:endParaRPr lang="bg-BG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541E2-061F-444D-BF5F-40344C5887AF}" type="parTrans" cxnId="{5CB8EB72-815F-4ABC-AA6D-8E3CABD543F6}">
      <dgm:prSet/>
      <dgm:spPr/>
      <dgm:t>
        <a:bodyPr/>
        <a:lstStyle/>
        <a:p>
          <a:endParaRPr lang="bg-BG"/>
        </a:p>
      </dgm:t>
    </dgm:pt>
    <dgm:pt modelId="{6C732709-5B6E-4F12-B743-22C5104F0418}" type="sibTrans" cxnId="{5CB8EB72-815F-4ABC-AA6D-8E3CABD543F6}">
      <dgm:prSet/>
      <dgm:spPr/>
      <dgm:t>
        <a:bodyPr/>
        <a:lstStyle/>
        <a:p>
          <a:endParaRPr lang="bg-BG"/>
        </a:p>
      </dgm:t>
    </dgm:pt>
    <dgm:pt modelId="{19982B5F-68EC-4BEF-8347-7075AD3EE02F}" type="pres">
      <dgm:prSet presAssocID="{2EBF80B4-F551-405F-BCDE-3E9940922D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1EC17B4-FF69-4176-8A8E-12BB336865A3}" type="pres">
      <dgm:prSet presAssocID="{2EBF80B4-F551-405F-BCDE-3E9940922D52}" presName="bkgdShp" presStyleLbl="alignAccFollowNode1" presStyleIdx="0" presStyleCnt="1" custScaleY="106600"/>
      <dgm:spPr/>
    </dgm:pt>
    <dgm:pt modelId="{282C6497-3EAA-4CC2-B678-C7F4E4D4686E}" type="pres">
      <dgm:prSet presAssocID="{2EBF80B4-F551-405F-BCDE-3E9940922D52}" presName="linComp" presStyleCnt="0"/>
      <dgm:spPr/>
    </dgm:pt>
    <dgm:pt modelId="{B8A63DDB-4C62-4F58-8848-B16D5E51E56A}" type="pres">
      <dgm:prSet presAssocID="{84338748-D077-4E88-9BAC-E4C0E7C72933}" presName="compNode" presStyleCnt="0"/>
      <dgm:spPr/>
    </dgm:pt>
    <dgm:pt modelId="{314C5C09-3CD0-4D18-807B-769B231D2BF7}" type="pres">
      <dgm:prSet presAssocID="{84338748-D077-4E88-9BAC-E4C0E7C7293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96ED89-313C-44D5-BC71-B9518BE7FA58}" type="pres">
      <dgm:prSet presAssocID="{84338748-D077-4E88-9BAC-E4C0E7C72933}" presName="invisiNode" presStyleLbl="node1" presStyleIdx="0" presStyleCnt="1"/>
      <dgm:spPr/>
    </dgm:pt>
    <dgm:pt modelId="{C13F5B13-A7F7-4C49-A2A6-800F75DA9202}" type="pres">
      <dgm:prSet presAssocID="{84338748-D077-4E88-9BAC-E4C0E7C72933}" presName="imagNode" presStyleLbl="fgImgPlace1" presStyleIdx="0" presStyleCnt="1" custScaleY="130775" custLinFactNeighborY="-1464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bg-BG"/>
        </a:p>
      </dgm:t>
    </dgm:pt>
  </dgm:ptLst>
  <dgm:cxnLst>
    <dgm:cxn modelId="{CADD0A64-F051-412C-84BA-9007960737F2}" type="presOf" srcId="{84338748-D077-4E88-9BAC-E4C0E7C72933}" destId="{314C5C09-3CD0-4D18-807B-769B231D2BF7}" srcOrd="0" destOrd="0" presId="urn:microsoft.com/office/officeart/2005/8/layout/pList2"/>
    <dgm:cxn modelId="{5CB8EB72-815F-4ABC-AA6D-8E3CABD543F6}" srcId="{2EBF80B4-F551-405F-BCDE-3E9940922D52}" destId="{84338748-D077-4E88-9BAC-E4C0E7C72933}" srcOrd="0" destOrd="0" parTransId="{065541E2-061F-444D-BF5F-40344C5887AF}" sibTransId="{6C732709-5B6E-4F12-B743-22C5104F0418}"/>
    <dgm:cxn modelId="{516D1BBF-BF99-4D99-9CEA-D31DEA1E2BDA}" type="presOf" srcId="{2EBF80B4-F551-405F-BCDE-3E9940922D52}" destId="{19982B5F-68EC-4BEF-8347-7075AD3EE02F}" srcOrd="0" destOrd="0" presId="urn:microsoft.com/office/officeart/2005/8/layout/pList2"/>
    <dgm:cxn modelId="{47388803-2D9B-4E62-9F4F-A0E711EB14C6}" type="presParOf" srcId="{19982B5F-68EC-4BEF-8347-7075AD3EE02F}" destId="{11EC17B4-FF69-4176-8A8E-12BB336865A3}" srcOrd="0" destOrd="0" presId="urn:microsoft.com/office/officeart/2005/8/layout/pList2"/>
    <dgm:cxn modelId="{3C2DA640-96A3-48B0-8B86-D3766B36AD42}" type="presParOf" srcId="{19982B5F-68EC-4BEF-8347-7075AD3EE02F}" destId="{282C6497-3EAA-4CC2-B678-C7F4E4D4686E}" srcOrd="1" destOrd="0" presId="urn:microsoft.com/office/officeart/2005/8/layout/pList2"/>
    <dgm:cxn modelId="{91B315BC-42C5-428B-9413-5B775CF4973F}" type="presParOf" srcId="{282C6497-3EAA-4CC2-B678-C7F4E4D4686E}" destId="{B8A63DDB-4C62-4F58-8848-B16D5E51E56A}" srcOrd="0" destOrd="0" presId="urn:microsoft.com/office/officeart/2005/8/layout/pList2"/>
    <dgm:cxn modelId="{2BE3D84C-95F2-4F4E-8A43-A33F4D42C7C2}" type="presParOf" srcId="{B8A63DDB-4C62-4F58-8848-B16D5E51E56A}" destId="{314C5C09-3CD0-4D18-807B-769B231D2BF7}" srcOrd="0" destOrd="0" presId="urn:microsoft.com/office/officeart/2005/8/layout/pList2"/>
    <dgm:cxn modelId="{1B9F45DE-4353-4091-A09A-A2276944D62A}" type="presParOf" srcId="{B8A63DDB-4C62-4F58-8848-B16D5E51E56A}" destId="{8396ED89-313C-44D5-BC71-B9518BE7FA58}" srcOrd="1" destOrd="0" presId="urn:microsoft.com/office/officeart/2005/8/layout/pList2"/>
    <dgm:cxn modelId="{C436F002-B5E3-4E4C-9695-06FF5ADD82AA}" type="presParOf" srcId="{B8A63DDB-4C62-4F58-8848-B16D5E51E56A}" destId="{C13F5B13-A7F7-4C49-A2A6-800F75DA920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BF80B4-F551-405F-BCDE-3E9940922D52}" type="doc">
      <dgm:prSet loTypeId="urn:microsoft.com/office/officeart/2005/8/layout/pList2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84338748-D077-4E88-9BAC-E4C0E7C7293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3200" b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П</a:t>
          </a:r>
          <a:r>
            <a:rPr lang="bg-BG" sz="3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редприятия</a:t>
          </a:r>
          <a:endParaRPr lang="bg-BG" sz="3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- </a:t>
          </a:r>
          <a:r>
            <a:rPr lang="bg-BG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2 500 000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200 000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300 000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до 60 %</a:t>
          </a:r>
          <a:endParaRPr lang="bg-BG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541E2-061F-444D-BF5F-40344C5887AF}" type="parTrans" cxnId="{5CB8EB72-815F-4ABC-AA6D-8E3CABD543F6}">
      <dgm:prSet/>
      <dgm:spPr/>
      <dgm:t>
        <a:bodyPr/>
        <a:lstStyle/>
        <a:p>
          <a:endParaRPr lang="bg-BG"/>
        </a:p>
      </dgm:t>
    </dgm:pt>
    <dgm:pt modelId="{6C732709-5B6E-4F12-B743-22C5104F0418}" type="sibTrans" cxnId="{5CB8EB72-815F-4ABC-AA6D-8E3CABD543F6}">
      <dgm:prSet/>
      <dgm:spPr/>
      <dgm:t>
        <a:bodyPr/>
        <a:lstStyle/>
        <a:p>
          <a:endParaRPr lang="bg-BG"/>
        </a:p>
      </dgm:t>
    </dgm:pt>
    <dgm:pt modelId="{19982B5F-68EC-4BEF-8347-7075AD3EE02F}" type="pres">
      <dgm:prSet presAssocID="{2EBF80B4-F551-405F-BCDE-3E9940922D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1EC17B4-FF69-4176-8A8E-12BB336865A3}" type="pres">
      <dgm:prSet presAssocID="{2EBF80B4-F551-405F-BCDE-3E9940922D52}" presName="bkgdShp" presStyleLbl="alignAccFollowNode1" presStyleIdx="0" presStyleCnt="1" custScaleY="106600"/>
      <dgm:spPr/>
      <dgm:t>
        <a:bodyPr/>
        <a:lstStyle/>
        <a:p>
          <a:endParaRPr lang="en-GB"/>
        </a:p>
      </dgm:t>
    </dgm:pt>
    <dgm:pt modelId="{282C6497-3EAA-4CC2-B678-C7F4E4D4686E}" type="pres">
      <dgm:prSet presAssocID="{2EBF80B4-F551-405F-BCDE-3E9940922D52}" presName="linComp" presStyleCnt="0"/>
      <dgm:spPr/>
    </dgm:pt>
    <dgm:pt modelId="{B8A63DDB-4C62-4F58-8848-B16D5E51E56A}" type="pres">
      <dgm:prSet presAssocID="{84338748-D077-4E88-9BAC-E4C0E7C72933}" presName="compNode" presStyleCnt="0"/>
      <dgm:spPr/>
    </dgm:pt>
    <dgm:pt modelId="{314C5C09-3CD0-4D18-807B-769B231D2BF7}" type="pres">
      <dgm:prSet presAssocID="{84338748-D077-4E88-9BAC-E4C0E7C7293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96ED89-313C-44D5-BC71-B9518BE7FA58}" type="pres">
      <dgm:prSet presAssocID="{84338748-D077-4E88-9BAC-E4C0E7C72933}" presName="invisiNode" presStyleLbl="node1" presStyleIdx="0" presStyleCnt="1"/>
      <dgm:spPr/>
    </dgm:pt>
    <dgm:pt modelId="{C13F5B13-A7F7-4C49-A2A6-800F75DA9202}" type="pres">
      <dgm:prSet presAssocID="{84338748-D077-4E88-9BAC-E4C0E7C72933}" presName="imagNode" presStyleLbl="fgImgPlace1" presStyleIdx="0" presStyleCnt="1" custScaleX="44985" custScaleY="142379" custLinFactNeighborX="1834" custLinFactNeighborY="25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5CB8EB72-815F-4ABC-AA6D-8E3CABD543F6}" srcId="{2EBF80B4-F551-405F-BCDE-3E9940922D52}" destId="{84338748-D077-4E88-9BAC-E4C0E7C72933}" srcOrd="0" destOrd="0" parTransId="{065541E2-061F-444D-BF5F-40344C5887AF}" sibTransId="{6C732709-5B6E-4F12-B743-22C5104F0418}"/>
    <dgm:cxn modelId="{33F4C93B-1305-41A7-B286-57C92D556165}" type="presOf" srcId="{84338748-D077-4E88-9BAC-E4C0E7C72933}" destId="{314C5C09-3CD0-4D18-807B-769B231D2BF7}" srcOrd="0" destOrd="0" presId="urn:microsoft.com/office/officeart/2005/8/layout/pList2"/>
    <dgm:cxn modelId="{3AFBF263-DDCC-4E33-8BAC-DE2AF961EE3D}" type="presOf" srcId="{2EBF80B4-F551-405F-BCDE-3E9940922D52}" destId="{19982B5F-68EC-4BEF-8347-7075AD3EE02F}" srcOrd="0" destOrd="0" presId="urn:microsoft.com/office/officeart/2005/8/layout/pList2"/>
    <dgm:cxn modelId="{D421CCEB-83EC-4D23-A574-9B1EA9C76AD8}" type="presParOf" srcId="{19982B5F-68EC-4BEF-8347-7075AD3EE02F}" destId="{11EC17B4-FF69-4176-8A8E-12BB336865A3}" srcOrd="0" destOrd="0" presId="urn:microsoft.com/office/officeart/2005/8/layout/pList2"/>
    <dgm:cxn modelId="{91D007B4-DE3E-48DE-876C-DFD806BBC2F4}" type="presParOf" srcId="{19982B5F-68EC-4BEF-8347-7075AD3EE02F}" destId="{282C6497-3EAA-4CC2-B678-C7F4E4D4686E}" srcOrd="1" destOrd="0" presId="urn:microsoft.com/office/officeart/2005/8/layout/pList2"/>
    <dgm:cxn modelId="{6245B2C2-E0C7-4EAB-ACA1-08E7A4F6256F}" type="presParOf" srcId="{282C6497-3EAA-4CC2-B678-C7F4E4D4686E}" destId="{B8A63DDB-4C62-4F58-8848-B16D5E51E56A}" srcOrd="0" destOrd="0" presId="urn:microsoft.com/office/officeart/2005/8/layout/pList2"/>
    <dgm:cxn modelId="{21FB48B7-E173-4E4D-9E25-BE6BAA050BC6}" type="presParOf" srcId="{B8A63DDB-4C62-4F58-8848-B16D5E51E56A}" destId="{314C5C09-3CD0-4D18-807B-769B231D2BF7}" srcOrd="0" destOrd="0" presId="urn:microsoft.com/office/officeart/2005/8/layout/pList2"/>
    <dgm:cxn modelId="{C65E23AE-189C-4D3B-A00F-72BE6927D9CF}" type="presParOf" srcId="{B8A63DDB-4C62-4F58-8848-B16D5E51E56A}" destId="{8396ED89-313C-44D5-BC71-B9518BE7FA58}" srcOrd="1" destOrd="0" presId="urn:microsoft.com/office/officeart/2005/8/layout/pList2"/>
    <dgm:cxn modelId="{DA8A9A07-49DD-4E6E-B82A-C8018C795300}" type="presParOf" srcId="{B8A63DDB-4C62-4F58-8848-B16D5E51E56A}" destId="{C13F5B13-A7F7-4C49-A2A6-800F75DA920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BF80B4-F551-405F-BCDE-3E9940922D52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84338748-D077-4E88-9BAC-E4C0E7C72933}">
      <dgm:prSet custT="1"/>
      <dgm:spPr>
        <a:xfrm rot="10800000">
          <a:off x="5492692" y="1106261"/>
          <a:ext cx="14537872" cy="7323590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lnSpc>
              <a:spcPct val="150000"/>
            </a:lnSpc>
          </a:pPr>
          <a:r>
            <a:rPr lang="ru-RU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ru-RU" sz="3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Публични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 частни субекти, търговски или нетърговски, както и неправителствени организации регистрирани в България</a:t>
          </a:r>
          <a:endParaRPr lang="bg-BG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- </a:t>
          </a:r>
          <a:r>
            <a:rPr lang="bg-BG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200 000 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</a:t>
          </a:r>
          <a:endParaRPr lang="en-US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30 000 евро</a:t>
          </a:r>
          <a:endParaRPr lang="en-US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50 000 евро</a:t>
          </a:r>
          <a:endParaRPr lang="en-US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541E2-061F-444D-BF5F-40344C5887AF}" type="parTrans" cxnId="{5CB8EB72-815F-4ABC-AA6D-8E3CABD543F6}">
      <dgm:prSet/>
      <dgm:spPr/>
      <dgm:t>
        <a:bodyPr/>
        <a:lstStyle/>
        <a:p>
          <a:endParaRPr lang="bg-BG"/>
        </a:p>
      </dgm:t>
    </dgm:pt>
    <dgm:pt modelId="{6C732709-5B6E-4F12-B743-22C5104F0418}" type="sibTrans" cxnId="{5CB8EB72-815F-4ABC-AA6D-8E3CABD543F6}">
      <dgm:prSet/>
      <dgm:spPr/>
      <dgm:t>
        <a:bodyPr/>
        <a:lstStyle/>
        <a:p>
          <a:endParaRPr lang="bg-BG"/>
        </a:p>
      </dgm:t>
    </dgm:pt>
    <dgm:pt modelId="{7746AD32-8B1E-4618-95E6-78123610AF53}" type="pres">
      <dgm:prSet presAssocID="{2EBF80B4-F551-405F-BCDE-3E9940922D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BAEDE70-64F8-4969-96F2-DEFEB663CB4C}" type="pres">
      <dgm:prSet presAssocID="{84338748-D077-4E88-9BAC-E4C0E7C72933}" presName="composite" presStyleCnt="0"/>
      <dgm:spPr/>
    </dgm:pt>
    <dgm:pt modelId="{63942FFE-DD02-4C5B-9265-56BEAA808D47}" type="pres">
      <dgm:prSet presAssocID="{84338748-D077-4E88-9BAC-E4C0E7C72933}" presName="imgShp" presStyleLbl="fgImgPlace1" presStyleIdx="0" presStyleCnt="1"/>
      <dgm:spPr>
        <a:xfrm>
          <a:off x="1830897" y="1106261"/>
          <a:ext cx="7323590" cy="73235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F6B2EB64-8C55-44BF-BD25-FB550C98A48E}" type="pres">
      <dgm:prSet presAssocID="{84338748-D077-4E88-9BAC-E4C0E7C72933}" presName="txShp" presStyleLbl="node1" presStyleIdx="0" presStyleCnt="1" custScaleX="11494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D67FD80-39E3-4677-99F3-9D96A27FA83C}" type="presOf" srcId="{2EBF80B4-F551-405F-BCDE-3E9940922D52}" destId="{7746AD32-8B1E-4618-95E6-78123610AF53}" srcOrd="0" destOrd="0" presId="urn:microsoft.com/office/officeart/2005/8/layout/vList3"/>
    <dgm:cxn modelId="{5CB8EB72-815F-4ABC-AA6D-8E3CABD543F6}" srcId="{2EBF80B4-F551-405F-BCDE-3E9940922D52}" destId="{84338748-D077-4E88-9BAC-E4C0E7C72933}" srcOrd="0" destOrd="0" parTransId="{065541E2-061F-444D-BF5F-40344C5887AF}" sibTransId="{6C732709-5B6E-4F12-B743-22C5104F0418}"/>
    <dgm:cxn modelId="{227E80E5-3AA2-44E5-BE84-37AB5C5B5F51}" type="presOf" srcId="{84338748-D077-4E88-9BAC-E4C0E7C72933}" destId="{F6B2EB64-8C55-44BF-BD25-FB550C98A48E}" srcOrd="0" destOrd="0" presId="urn:microsoft.com/office/officeart/2005/8/layout/vList3"/>
    <dgm:cxn modelId="{C2EADA45-B590-4B92-833C-FD79D37AB8CE}" type="presParOf" srcId="{7746AD32-8B1E-4618-95E6-78123610AF53}" destId="{EBAEDE70-64F8-4969-96F2-DEFEB663CB4C}" srcOrd="0" destOrd="0" presId="urn:microsoft.com/office/officeart/2005/8/layout/vList3"/>
    <dgm:cxn modelId="{672B5B43-6683-4A4F-B5F4-6910E15135A1}" type="presParOf" srcId="{EBAEDE70-64F8-4969-96F2-DEFEB663CB4C}" destId="{63942FFE-DD02-4C5B-9265-56BEAA808D47}" srcOrd="0" destOrd="0" presId="urn:microsoft.com/office/officeart/2005/8/layout/vList3"/>
    <dgm:cxn modelId="{CB7225CA-C597-43A5-929B-95F49A35930D}" type="presParOf" srcId="{EBAEDE70-64F8-4969-96F2-DEFEB663CB4C}" destId="{F6B2EB64-8C55-44BF-BD25-FB550C98A4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BF80B4-F551-405F-BCDE-3E9940922D52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84338748-D077-4E88-9BAC-E4C0E7C72933}">
      <dgm:prSet custT="1"/>
      <dgm:spPr>
        <a:xfrm rot="10800000">
          <a:off x="5492692" y="1106261"/>
          <a:ext cx="14537872" cy="7323590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ru-RU" sz="3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Публични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 частни субекти, търговски или нетърговски, както и неправителствени организации регистрирани в България</a:t>
          </a:r>
          <a:endParaRPr lang="bg-BG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– </a:t>
          </a:r>
          <a:r>
            <a:rPr lang="bg-BG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388 529 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</a:t>
          </a:r>
          <a:endParaRPr lang="en-US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30 000 евро</a:t>
          </a:r>
          <a:endParaRPr lang="en-US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50 000 евро</a:t>
          </a:r>
          <a:endParaRPr lang="en-US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541E2-061F-444D-BF5F-40344C5887AF}" type="parTrans" cxnId="{5CB8EB72-815F-4ABC-AA6D-8E3CABD543F6}">
      <dgm:prSet/>
      <dgm:spPr/>
      <dgm:t>
        <a:bodyPr/>
        <a:lstStyle/>
        <a:p>
          <a:endParaRPr lang="bg-BG"/>
        </a:p>
      </dgm:t>
    </dgm:pt>
    <dgm:pt modelId="{6C732709-5B6E-4F12-B743-22C5104F0418}" type="sibTrans" cxnId="{5CB8EB72-815F-4ABC-AA6D-8E3CABD543F6}">
      <dgm:prSet/>
      <dgm:spPr/>
      <dgm:t>
        <a:bodyPr/>
        <a:lstStyle/>
        <a:p>
          <a:endParaRPr lang="bg-BG"/>
        </a:p>
      </dgm:t>
    </dgm:pt>
    <dgm:pt modelId="{4D817CBF-BFC4-47D5-A16C-3C73FAD781E7}" type="pres">
      <dgm:prSet presAssocID="{2EBF80B4-F551-405F-BCDE-3E9940922D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3928702-EC97-4B67-8F35-F026727C02D8}" type="pres">
      <dgm:prSet presAssocID="{84338748-D077-4E88-9BAC-E4C0E7C72933}" presName="composite" presStyleCnt="0"/>
      <dgm:spPr/>
    </dgm:pt>
    <dgm:pt modelId="{B742371D-3CD7-4A2A-A07A-C1B91415C232}" type="pres">
      <dgm:prSet presAssocID="{84338748-D077-4E88-9BAC-E4C0E7C72933}" presName="imgShp" presStyleLbl="fgImgPlace1" presStyleIdx="0" presStyleCnt="1"/>
      <dgm:spPr>
        <a:xfrm>
          <a:off x="1830897" y="1106261"/>
          <a:ext cx="7323590" cy="73235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0A9D28CA-4217-47BD-ABC9-9EB0F5BE2FF5}" type="pres">
      <dgm:prSet presAssocID="{84338748-D077-4E88-9BAC-E4C0E7C72933}" presName="txShp" presStyleLbl="node1" presStyleIdx="0" presStyleCnt="1" custScaleX="10348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B9C8ED1-116E-48C6-91D1-580FE5FB1098}" type="presOf" srcId="{2EBF80B4-F551-405F-BCDE-3E9940922D52}" destId="{4D817CBF-BFC4-47D5-A16C-3C73FAD781E7}" srcOrd="0" destOrd="0" presId="urn:microsoft.com/office/officeart/2005/8/layout/vList3"/>
    <dgm:cxn modelId="{5CB8EB72-815F-4ABC-AA6D-8E3CABD543F6}" srcId="{2EBF80B4-F551-405F-BCDE-3E9940922D52}" destId="{84338748-D077-4E88-9BAC-E4C0E7C72933}" srcOrd="0" destOrd="0" parTransId="{065541E2-061F-444D-BF5F-40344C5887AF}" sibTransId="{6C732709-5B6E-4F12-B743-22C5104F0418}"/>
    <dgm:cxn modelId="{B3886461-0989-47E2-BF63-D73B11090CE9}" type="presOf" srcId="{84338748-D077-4E88-9BAC-E4C0E7C72933}" destId="{0A9D28CA-4217-47BD-ABC9-9EB0F5BE2FF5}" srcOrd="0" destOrd="0" presId="urn:microsoft.com/office/officeart/2005/8/layout/vList3"/>
    <dgm:cxn modelId="{9F68FF90-F027-4406-8B5D-A9D8712716BA}" type="presParOf" srcId="{4D817CBF-BFC4-47D5-A16C-3C73FAD781E7}" destId="{93928702-EC97-4B67-8F35-F026727C02D8}" srcOrd="0" destOrd="0" presId="urn:microsoft.com/office/officeart/2005/8/layout/vList3"/>
    <dgm:cxn modelId="{556AF21D-C9A4-4DE3-B05A-7B7FA6DB36BB}" type="presParOf" srcId="{93928702-EC97-4B67-8F35-F026727C02D8}" destId="{B742371D-3CD7-4A2A-A07A-C1B91415C232}" srcOrd="0" destOrd="0" presId="urn:microsoft.com/office/officeart/2005/8/layout/vList3"/>
    <dgm:cxn modelId="{38DD3CC2-702A-45D2-BAC6-3BCC176AE13F}" type="presParOf" srcId="{93928702-EC97-4B67-8F35-F026727C02D8}" destId="{0A9D28CA-4217-47BD-ABC9-9EB0F5BE2FF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BF80B4-F551-405F-BCDE-3E9940922D52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84338748-D077-4E88-9BAC-E4C0E7C7293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bg-BG" sz="3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общини</a:t>
          </a: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- </a:t>
          </a:r>
          <a:r>
            <a:rPr lang="bg-BG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550 000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30 000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50 000 евро</a:t>
          </a:r>
          <a:endParaRPr lang="en-US" sz="3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 rtl="0">
            <a:lnSpc>
              <a:spcPct val="150000"/>
            </a:lnSpc>
            <a:spcBef>
              <a:spcPts val="1200"/>
            </a:spcBef>
            <a:spcAft>
              <a:spcPts val="600"/>
            </a:spcAft>
          </a:pPr>
          <a:r>
            <a:rPr 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100 %</a:t>
          </a:r>
          <a:endParaRPr lang="bg-BG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541E2-061F-444D-BF5F-40344C5887AF}" type="parTrans" cxnId="{5CB8EB72-815F-4ABC-AA6D-8E3CABD543F6}">
      <dgm:prSet/>
      <dgm:spPr/>
      <dgm:t>
        <a:bodyPr/>
        <a:lstStyle/>
        <a:p>
          <a:endParaRPr lang="bg-BG"/>
        </a:p>
      </dgm:t>
    </dgm:pt>
    <dgm:pt modelId="{6C732709-5B6E-4F12-B743-22C5104F0418}" type="sibTrans" cxnId="{5CB8EB72-815F-4ABC-AA6D-8E3CABD543F6}">
      <dgm:prSet/>
      <dgm:spPr/>
      <dgm:t>
        <a:bodyPr/>
        <a:lstStyle/>
        <a:p>
          <a:endParaRPr lang="bg-BG"/>
        </a:p>
      </dgm:t>
    </dgm:pt>
    <dgm:pt modelId="{F8F5DD9C-C435-4F3D-A536-54C1ACF5B47C}" type="pres">
      <dgm:prSet presAssocID="{2EBF80B4-F551-405F-BCDE-3E9940922D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53E3B2E4-9FCC-4A7F-B2D7-805706E911E6}" type="pres">
      <dgm:prSet presAssocID="{84338748-D077-4E88-9BAC-E4C0E7C72933}" presName="composite" presStyleCnt="0"/>
      <dgm:spPr/>
    </dgm:pt>
    <dgm:pt modelId="{B7C01BC4-8630-4B4C-AFCF-73B9198CC4F3}" type="pres">
      <dgm:prSet presAssocID="{84338748-D077-4E88-9BAC-E4C0E7C7293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bg-BG"/>
        </a:p>
      </dgm:t>
    </dgm:pt>
    <dgm:pt modelId="{D6CF4A12-BCA4-4877-BB7A-7B0268ABC27D}" type="pres">
      <dgm:prSet presAssocID="{84338748-D077-4E88-9BAC-E4C0E7C72933}" presName="txShp" presStyleLbl="node1" presStyleIdx="0" presStyleCnt="1" custScaleX="10826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CB8EB72-815F-4ABC-AA6D-8E3CABD543F6}" srcId="{2EBF80B4-F551-405F-BCDE-3E9940922D52}" destId="{84338748-D077-4E88-9BAC-E4C0E7C72933}" srcOrd="0" destOrd="0" parTransId="{065541E2-061F-444D-BF5F-40344C5887AF}" sibTransId="{6C732709-5B6E-4F12-B743-22C5104F0418}"/>
    <dgm:cxn modelId="{4ED2949A-77DB-4EF1-BDC3-E8AAD34B80D3}" type="presOf" srcId="{84338748-D077-4E88-9BAC-E4C0E7C72933}" destId="{D6CF4A12-BCA4-4877-BB7A-7B0268ABC27D}" srcOrd="0" destOrd="0" presId="urn:microsoft.com/office/officeart/2005/8/layout/vList3"/>
    <dgm:cxn modelId="{A95920EE-0A85-410C-9129-D52A50AE81D2}" type="presOf" srcId="{2EBF80B4-F551-405F-BCDE-3E9940922D52}" destId="{F8F5DD9C-C435-4F3D-A536-54C1ACF5B47C}" srcOrd="0" destOrd="0" presId="urn:microsoft.com/office/officeart/2005/8/layout/vList3"/>
    <dgm:cxn modelId="{421160FE-4AD1-4C3E-8747-8583351B23F9}" type="presParOf" srcId="{F8F5DD9C-C435-4F3D-A536-54C1ACF5B47C}" destId="{53E3B2E4-9FCC-4A7F-B2D7-805706E911E6}" srcOrd="0" destOrd="0" presId="urn:microsoft.com/office/officeart/2005/8/layout/vList3"/>
    <dgm:cxn modelId="{8CD8F8B3-CC1A-4A89-9F5D-7DC001CCE218}" type="presParOf" srcId="{53E3B2E4-9FCC-4A7F-B2D7-805706E911E6}" destId="{B7C01BC4-8630-4B4C-AFCF-73B9198CC4F3}" srcOrd="0" destOrd="0" presId="urn:microsoft.com/office/officeart/2005/8/layout/vList3"/>
    <dgm:cxn modelId="{5C321861-C695-41EA-8608-E0CE781E408D}" type="presParOf" srcId="{53E3B2E4-9FCC-4A7F-B2D7-805706E911E6}" destId="{D6CF4A12-BCA4-4877-BB7A-7B0268ABC2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D1337-63A2-46A5-8134-0C8DE11093D1}">
      <dsp:nvSpPr>
        <dsp:cNvPr id="0" name=""/>
        <dsp:cNvSpPr/>
      </dsp:nvSpPr>
      <dsp:spPr>
        <a:xfrm>
          <a:off x="0" y="1121"/>
          <a:ext cx="21861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78380-DA64-478D-9E0A-D1A02C48BF7F}">
      <dsp:nvSpPr>
        <dsp:cNvPr id="0" name=""/>
        <dsp:cNvSpPr/>
      </dsp:nvSpPr>
      <dsp:spPr>
        <a:xfrm>
          <a:off x="0" y="1121"/>
          <a:ext cx="21861705" cy="183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Програмен оператор: </a:t>
          </a:r>
          <a:r>
            <a:rPr lang="ru-RU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Министерство на енергетиката</a:t>
          </a:r>
          <a:endParaRPr lang="en-US" sz="4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121"/>
        <a:ext cx="21861705" cy="1837148"/>
      </dsp:txXfrm>
    </dsp:sp>
    <dsp:sp modelId="{10985956-67BC-4185-B95A-9052C145CB0A}">
      <dsp:nvSpPr>
        <dsp:cNvPr id="0" name=""/>
        <dsp:cNvSpPr/>
      </dsp:nvSpPr>
      <dsp:spPr>
        <a:xfrm>
          <a:off x="0" y="1838270"/>
          <a:ext cx="21861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DC5FA-EDAD-4D78-87E6-4F3662DBE57F}">
      <dsp:nvSpPr>
        <dsp:cNvPr id="0" name=""/>
        <dsp:cNvSpPr/>
      </dsp:nvSpPr>
      <dsp:spPr>
        <a:xfrm>
          <a:off x="0" y="1838270"/>
          <a:ext cx="21861705" cy="183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Програмн</a:t>
          </a:r>
          <a:r>
            <a:rPr lang="bg-BG" sz="4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</a:t>
          </a:r>
          <a:r>
            <a:rPr lang="ru-RU" sz="4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партньори:</a:t>
          </a:r>
          <a:r>
            <a:rPr lang="ru-RU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Дирекция за водни ресурси и енергия (НВЕ), Кралство Норвегия и Националния енергиен орган (OS), Исландия</a:t>
          </a:r>
          <a:endParaRPr lang="en-US" sz="4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838270"/>
        <a:ext cx="21861705" cy="1837148"/>
      </dsp:txXfrm>
    </dsp:sp>
    <dsp:sp modelId="{0EA85C70-5F5C-486E-8787-C51D26054D25}">
      <dsp:nvSpPr>
        <dsp:cNvPr id="0" name=""/>
        <dsp:cNvSpPr/>
      </dsp:nvSpPr>
      <dsp:spPr>
        <a:xfrm>
          <a:off x="0" y="3675418"/>
          <a:ext cx="21861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E1031-53CA-4A80-A634-568C3C53BD12}">
      <dsp:nvSpPr>
        <dsp:cNvPr id="0" name=""/>
        <dsp:cNvSpPr/>
      </dsp:nvSpPr>
      <dsp:spPr>
        <a:xfrm>
          <a:off x="0" y="3675418"/>
          <a:ext cx="21861705" cy="183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898525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4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Цел на Програмата: </a:t>
          </a:r>
          <a:r>
            <a:rPr lang="ru-RU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Енергия с по-ниска въглеродна интензивност и повишена сигурност на доставките</a:t>
          </a:r>
          <a:endParaRPr lang="en-US" sz="4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675418"/>
        <a:ext cx="21861705" cy="1837148"/>
      </dsp:txXfrm>
    </dsp:sp>
    <dsp:sp modelId="{A1D8F6EF-9E94-4C6F-B2F8-657B1FF0A392}">
      <dsp:nvSpPr>
        <dsp:cNvPr id="0" name=""/>
        <dsp:cNvSpPr/>
      </dsp:nvSpPr>
      <dsp:spPr>
        <a:xfrm>
          <a:off x="0" y="5512567"/>
          <a:ext cx="21861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BD4EB-C7B2-46C2-B550-A7D1ED920B42}">
      <dsp:nvSpPr>
        <dsp:cNvPr id="0" name=""/>
        <dsp:cNvSpPr/>
      </dsp:nvSpPr>
      <dsp:spPr>
        <a:xfrm>
          <a:off x="0" y="5512567"/>
          <a:ext cx="21861705" cy="183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Средства по Програмата</a:t>
          </a:r>
          <a:r>
            <a:rPr lang="ru-RU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bg-BG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32 941 176 евро</a:t>
          </a:r>
          <a:endParaRPr lang="en-US" sz="4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5512567"/>
        <a:ext cx="21861705" cy="1837148"/>
      </dsp:txXfrm>
    </dsp:sp>
    <dsp:sp modelId="{9EA8E266-55C0-484D-942D-123BCAA4C895}">
      <dsp:nvSpPr>
        <dsp:cNvPr id="0" name=""/>
        <dsp:cNvSpPr/>
      </dsp:nvSpPr>
      <dsp:spPr>
        <a:xfrm>
          <a:off x="0" y="7349715"/>
          <a:ext cx="21861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00804-4EB7-47EE-9C99-9CD169AE41F8}">
      <dsp:nvSpPr>
        <dsp:cNvPr id="0" name=""/>
        <dsp:cNvSpPr/>
      </dsp:nvSpPr>
      <dsp:spPr>
        <a:xfrm>
          <a:off x="0" y="7349715"/>
          <a:ext cx="21861705" cy="183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Очаквани резултати:</a:t>
          </a:r>
          <a:r>
            <a:rPr lang="bg-BG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172 000 т. </a:t>
          </a:r>
          <a:r>
            <a:rPr lang="en-US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CO2 </a:t>
          </a:r>
          <a:r>
            <a:rPr lang="bg-BG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117 000 </a:t>
          </a:r>
          <a:r>
            <a:rPr lang="en-US" sz="45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MWh</a:t>
          </a:r>
          <a:r>
            <a:rPr lang="en-US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bg-BG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енергия спестени</a:t>
          </a:r>
          <a:r>
            <a:rPr lang="en-US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 7.4 MW </a:t>
          </a:r>
          <a:r>
            <a:rPr lang="bg-BG" sz="4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инсталирана мощност от ВЕИ</a:t>
          </a:r>
          <a:endParaRPr lang="en-US" sz="4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7349715"/>
        <a:ext cx="21861705" cy="18371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6693C-7DD3-4360-AA77-AFCA13190283}">
      <dsp:nvSpPr>
        <dsp:cNvPr id="0" name=""/>
        <dsp:cNvSpPr/>
      </dsp:nvSpPr>
      <dsp:spPr>
        <a:xfrm rot="10800000">
          <a:off x="4698826" y="805"/>
          <a:ext cx="14537872" cy="41481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20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bg-BG" sz="3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Агенция за устойчиво енергийно развитие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Бюджет: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350 000 евро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БФП: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100 %</a:t>
          </a:r>
        </a:p>
      </dsp:txBody>
      <dsp:txXfrm rot="10800000">
        <a:off x="5735858" y="805"/>
        <a:ext cx="13500840" cy="4148127"/>
      </dsp:txXfrm>
    </dsp:sp>
    <dsp:sp modelId="{529F209D-25BB-4029-9AC2-91E1ECA05B53}">
      <dsp:nvSpPr>
        <dsp:cNvPr id="0" name=""/>
        <dsp:cNvSpPr/>
      </dsp:nvSpPr>
      <dsp:spPr>
        <a:xfrm>
          <a:off x="2624763" y="805"/>
          <a:ext cx="4148127" cy="41481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FF427-D3F5-4DB1-9EE8-07E611AA1643}">
      <dsp:nvSpPr>
        <dsp:cNvPr id="0" name=""/>
        <dsp:cNvSpPr/>
      </dsp:nvSpPr>
      <dsp:spPr>
        <a:xfrm rot="10800000">
          <a:off x="4698826" y="5387179"/>
          <a:ext cx="14537872" cy="41481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209" tIns="121920" rIns="227584" bIns="121920" numCol="1" spcCol="1270" anchor="ctr" anchorCtr="0">
          <a:noAutofit/>
        </a:bodyPr>
        <a:lstStyle/>
        <a:p>
          <a:pPr lvl="0" algn="ctr" defTabSz="12446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Партньор</a:t>
          </a:r>
          <a:r>
            <a:rPr lang="ru-RU" sz="3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 проекта</a:t>
          </a:r>
          <a:r>
            <a:rPr lang="ru-RU" sz="3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Дирекция за водни ресурси и енергия, Кралство Норвегия</a:t>
          </a:r>
          <a:endParaRPr lang="bg-BG" sz="32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5735858" y="5387179"/>
        <a:ext cx="13500840" cy="4148127"/>
      </dsp:txXfrm>
    </dsp:sp>
    <dsp:sp modelId="{BDA0826E-344D-4C35-813B-CADA5C975EFF}">
      <dsp:nvSpPr>
        <dsp:cNvPr id="0" name=""/>
        <dsp:cNvSpPr/>
      </dsp:nvSpPr>
      <dsp:spPr>
        <a:xfrm>
          <a:off x="2624763" y="5387179"/>
          <a:ext cx="4148127" cy="414812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993" t="7664" r="13376" b="9106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46BBA-AFC8-4FD6-A1ED-D2F8012DF798}">
      <dsp:nvSpPr>
        <dsp:cNvPr id="0" name=""/>
        <dsp:cNvSpPr/>
      </dsp:nvSpPr>
      <dsp:spPr>
        <a:xfrm rot="10800000">
          <a:off x="5492692" y="1106261"/>
          <a:ext cx="14537872" cy="73235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500" tIns="121920" rIns="227584" bIns="121920" numCol="1" spcCol="1270" anchor="ctr" anchorCtr="0">
          <a:noAutofit/>
        </a:bodyPr>
        <a:lstStyle/>
        <a:p>
          <a:pPr lvl="0" defTabSz="1422400" rtl="0">
            <a:lnSpc>
              <a:spcPct val="150000"/>
            </a:lnSpc>
            <a:spcBef>
              <a:spcPct val="0"/>
            </a:spcBef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bg-BG" sz="3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Национална електрическа компания ЕАД</a:t>
          </a: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Бюджет: </a:t>
          </a:r>
          <a:r>
            <a:rPr lang="bg-BG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2 470 000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</a:t>
          </a: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Размер на БФП: </a:t>
          </a:r>
          <a:r>
            <a:rPr lang="ru-RU" sz="32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1 235 000 евро</a:t>
          </a:r>
          <a:endParaRPr lang="en-US" sz="3200" b="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50 %</a:t>
          </a:r>
          <a:endParaRPr lang="bg-BG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7323589" y="1106261"/>
        <a:ext cx="12706975" cy="7323590"/>
      </dsp:txXfrm>
    </dsp:sp>
    <dsp:sp modelId="{F2DA26AE-1095-42B7-A154-4365D87D6C1C}">
      <dsp:nvSpPr>
        <dsp:cNvPr id="0" name=""/>
        <dsp:cNvSpPr/>
      </dsp:nvSpPr>
      <dsp:spPr>
        <a:xfrm>
          <a:off x="1830897" y="1106261"/>
          <a:ext cx="7323590" cy="73235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C17B4-FF69-4176-8A8E-12BB336865A3}">
      <dsp:nvSpPr>
        <dsp:cNvPr id="0" name=""/>
        <dsp:cNvSpPr/>
      </dsp:nvSpPr>
      <dsp:spPr>
        <a:xfrm>
          <a:off x="10849734" y="0"/>
          <a:ext cx="161993" cy="413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F5B13-A7F7-4C49-A2A6-800F75DA9202}">
      <dsp:nvSpPr>
        <dsp:cNvPr id="0" name=""/>
        <dsp:cNvSpPr/>
      </dsp:nvSpPr>
      <dsp:spPr>
        <a:xfrm>
          <a:off x="11123197" y="-390379"/>
          <a:ext cx="10008026" cy="6187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C5C09-3CD0-4D18-807B-769B231D2BF7}">
      <dsp:nvSpPr>
        <dsp:cNvPr id="0" name=""/>
        <dsp:cNvSpPr/>
      </dsp:nvSpPr>
      <dsp:spPr>
        <a:xfrm rot="10800000">
          <a:off x="665877" y="4748512"/>
          <a:ext cx="20529707" cy="491952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- </a:t>
          </a:r>
          <a:r>
            <a:rPr lang="bg-BG" sz="3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Общини и ВиК предприятия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- 3 500 000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200 000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500 000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60-100 %</a:t>
          </a:r>
          <a:endParaRPr lang="bg-BG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817169" y="4748512"/>
        <a:ext cx="20227123" cy="4768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C17B4-FF69-4176-8A8E-12BB336865A3}">
      <dsp:nvSpPr>
        <dsp:cNvPr id="0" name=""/>
        <dsp:cNvSpPr/>
      </dsp:nvSpPr>
      <dsp:spPr>
        <a:xfrm>
          <a:off x="10877936" y="133492"/>
          <a:ext cx="105590" cy="3867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F5B13-A7F7-4C49-A2A6-800F75DA9202}">
      <dsp:nvSpPr>
        <dsp:cNvPr id="0" name=""/>
        <dsp:cNvSpPr/>
      </dsp:nvSpPr>
      <dsp:spPr>
        <a:xfrm>
          <a:off x="10907921" y="499835"/>
          <a:ext cx="45620" cy="313513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C5C09-3CD0-4D18-807B-769B231D2BF7}">
      <dsp:nvSpPr>
        <dsp:cNvPr id="0" name=""/>
        <dsp:cNvSpPr/>
      </dsp:nvSpPr>
      <dsp:spPr>
        <a:xfrm rot="10800000">
          <a:off x="726946" y="4134802"/>
          <a:ext cx="20549775" cy="505364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defTabSz="1422400" rtl="0">
            <a:lnSpc>
              <a:spcPct val="150000"/>
            </a:lnSpc>
            <a:spcBef>
              <a:spcPct val="0"/>
            </a:spcBef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- </a:t>
          </a:r>
          <a:r>
            <a:rPr lang="bg-BG" sz="3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Държава и общини</a:t>
          </a: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</a:t>
          </a:r>
          <a:r>
            <a:rPr lang="ru-RU" sz="32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включително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GB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национално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съфинансиране – 3 400 000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200 000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400 000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100 %</a:t>
          </a:r>
          <a:endParaRPr lang="bg-BG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882363" y="4134802"/>
        <a:ext cx="20238941" cy="4898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C17B4-FF69-4176-8A8E-12BB336865A3}">
      <dsp:nvSpPr>
        <dsp:cNvPr id="0" name=""/>
        <dsp:cNvSpPr/>
      </dsp:nvSpPr>
      <dsp:spPr>
        <a:xfrm>
          <a:off x="10907886" y="0"/>
          <a:ext cx="45690" cy="413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F5B13-A7F7-4C49-A2A6-800F75DA9202}">
      <dsp:nvSpPr>
        <dsp:cNvPr id="0" name=""/>
        <dsp:cNvSpPr/>
      </dsp:nvSpPr>
      <dsp:spPr>
        <a:xfrm>
          <a:off x="9985851" y="-223088"/>
          <a:ext cx="10944592" cy="59192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C5C09-3CD0-4D18-807B-769B231D2BF7}">
      <dsp:nvSpPr>
        <dsp:cNvPr id="0" name=""/>
        <dsp:cNvSpPr/>
      </dsp:nvSpPr>
      <dsp:spPr>
        <a:xfrm rot="10800000">
          <a:off x="665877" y="4580908"/>
          <a:ext cx="20529707" cy="505364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defTabSz="1422400" rtl="0">
            <a:lnSpc>
              <a:spcPct val="150000"/>
            </a:lnSpc>
            <a:spcBef>
              <a:spcPct val="0"/>
            </a:spcBef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- О</a:t>
          </a:r>
          <a:r>
            <a:rPr lang="bg-BG" sz="32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бщини</a:t>
          </a:r>
          <a:endParaRPr lang="bg-BG" sz="32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– 8 200 000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200 000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600 000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100 %</a:t>
          </a:r>
          <a:endParaRPr lang="bg-BG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821294" y="4580908"/>
        <a:ext cx="20218873" cy="4898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C17B4-FF69-4176-8A8E-12BB336865A3}">
      <dsp:nvSpPr>
        <dsp:cNvPr id="0" name=""/>
        <dsp:cNvSpPr/>
      </dsp:nvSpPr>
      <dsp:spPr>
        <a:xfrm>
          <a:off x="0" y="-70805"/>
          <a:ext cx="21861463" cy="45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F5B13-A7F7-4C49-A2A6-800F75DA9202}">
      <dsp:nvSpPr>
        <dsp:cNvPr id="0" name=""/>
        <dsp:cNvSpPr/>
      </dsp:nvSpPr>
      <dsp:spPr>
        <a:xfrm>
          <a:off x="655843" y="112669"/>
          <a:ext cx="20549775" cy="41153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C5C09-3CD0-4D18-807B-769B231D2BF7}">
      <dsp:nvSpPr>
        <dsp:cNvPr id="0" name=""/>
        <dsp:cNvSpPr/>
      </dsp:nvSpPr>
      <dsp:spPr>
        <a:xfrm rot="10800000">
          <a:off x="655843" y="4362056"/>
          <a:ext cx="20549775" cy="524486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defTabSz="1422400" rtl="0">
            <a:lnSpc>
              <a:spcPct val="150000"/>
            </a:lnSpc>
            <a:spcBef>
              <a:spcPct val="0"/>
            </a:spcBef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- </a:t>
          </a:r>
          <a:r>
            <a:rPr lang="bg-BG" sz="3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Държава и общини</a:t>
          </a: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– 10 700 000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200 000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1 200 000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100 %</a:t>
          </a:r>
          <a:endParaRPr lang="bg-BG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817141" y="4362056"/>
        <a:ext cx="20227179" cy="5083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C17B4-FF69-4176-8A8E-12BB336865A3}">
      <dsp:nvSpPr>
        <dsp:cNvPr id="0" name=""/>
        <dsp:cNvSpPr/>
      </dsp:nvSpPr>
      <dsp:spPr>
        <a:xfrm>
          <a:off x="0" y="-94467"/>
          <a:ext cx="21861463" cy="45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F5B13-A7F7-4C49-A2A6-800F75DA9202}">
      <dsp:nvSpPr>
        <dsp:cNvPr id="0" name=""/>
        <dsp:cNvSpPr/>
      </dsp:nvSpPr>
      <dsp:spPr>
        <a:xfrm>
          <a:off x="6689601" y="80505"/>
          <a:ext cx="9235288" cy="4480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C5C09-3CD0-4D18-807B-769B231D2BF7}">
      <dsp:nvSpPr>
        <dsp:cNvPr id="0" name=""/>
        <dsp:cNvSpPr/>
      </dsp:nvSpPr>
      <dsp:spPr>
        <a:xfrm rot="10800000">
          <a:off x="665877" y="4385718"/>
          <a:ext cx="20529707" cy="524486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defTabSz="1422400" rtl="0">
            <a:lnSpc>
              <a:spcPct val="150000"/>
            </a:lnSpc>
            <a:spcBef>
              <a:spcPct val="0"/>
            </a:spcBef>
          </a:pPr>
          <a:r>
            <a:rPr lang="ru-RU" sz="3200" b="1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П</a:t>
          </a:r>
          <a:r>
            <a:rPr lang="bg-BG" sz="32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редприятия</a:t>
          </a:r>
          <a:endParaRPr lang="bg-BG" sz="32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- </a:t>
          </a:r>
          <a:r>
            <a:rPr lang="bg-BG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2 500 000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200 000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300 000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до 60 %</a:t>
          </a:r>
          <a:endParaRPr lang="bg-BG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827175" y="4385718"/>
        <a:ext cx="20207111" cy="50835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2EB64-8C55-44BF-BD25-FB550C98A48E}">
      <dsp:nvSpPr>
        <dsp:cNvPr id="0" name=""/>
        <dsp:cNvSpPr/>
      </dsp:nvSpPr>
      <dsp:spPr>
        <a:xfrm rot="10800000">
          <a:off x="3860954" y="1109837"/>
          <a:ext cx="16711139" cy="7316438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6346" tIns="121920" rIns="227584" bIns="121920" numCol="1" spcCol="1270" anchor="ctr" anchorCtr="0">
          <a:noAutofit/>
        </a:bodyPr>
        <a:lstStyle/>
        <a:p>
          <a:pPr lvl="0" defTabSz="1422400" rtl="0">
            <a:lnSpc>
              <a:spcPct val="150000"/>
            </a:lnSpc>
            <a:spcBef>
              <a:spcPct val="0"/>
            </a:spcBef>
          </a:pPr>
          <a:r>
            <a:rPr lang="ru-RU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ru-RU" sz="3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Публични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 частни субекти, търговски или нетърговски, както и неправителствени организации регистрирани в България</a:t>
          </a:r>
          <a:endParaRPr lang="bg-BG" sz="3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- </a:t>
          </a:r>
          <a:r>
            <a:rPr lang="bg-BG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200 000 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</a:t>
          </a:r>
          <a:endParaRPr lang="en-US" sz="3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30 000 евро</a:t>
          </a:r>
          <a:endParaRPr lang="en-US" sz="3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50 000 евро</a:t>
          </a:r>
          <a:endParaRPr lang="en-US" sz="3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5690063" y="1109837"/>
        <a:ext cx="14882030" cy="7316438"/>
      </dsp:txXfrm>
    </dsp:sp>
    <dsp:sp modelId="{63942FFE-DD02-4C5B-9265-56BEAA808D47}">
      <dsp:nvSpPr>
        <dsp:cNvPr id="0" name=""/>
        <dsp:cNvSpPr/>
      </dsp:nvSpPr>
      <dsp:spPr>
        <a:xfrm>
          <a:off x="1289368" y="1109837"/>
          <a:ext cx="7316438" cy="73164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D28CA-4217-47BD-ABC9-9EB0F5BE2FF5}">
      <dsp:nvSpPr>
        <dsp:cNvPr id="0" name=""/>
        <dsp:cNvSpPr/>
      </dsp:nvSpPr>
      <dsp:spPr>
        <a:xfrm rot="10800000">
          <a:off x="5111466" y="1109837"/>
          <a:ext cx="15043790" cy="7316438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6346" tIns="121920" rIns="227584" bIns="121920" numCol="1" spcCol="1270" anchor="ctr" anchorCtr="0">
          <a:noAutofit/>
        </a:bodyPr>
        <a:lstStyle/>
        <a:p>
          <a:pPr lvl="0" defTabSz="1422400" rtl="0">
            <a:spcBef>
              <a:spcPct val="0"/>
            </a:spcBef>
          </a:pPr>
          <a:r>
            <a:rPr lang="ru-RU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ru-RU" sz="3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Публични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 частни субекти, търговски или нетърговски, както и неправителствени организации регистрирани в България</a:t>
          </a:r>
          <a:endParaRPr lang="bg-BG" sz="3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– </a:t>
          </a:r>
          <a:r>
            <a:rPr lang="bg-BG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388 529 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</a:t>
          </a:r>
          <a:endParaRPr lang="en-US" sz="3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30 000 евро</a:t>
          </a:r>
          <a:endParaRPr lang="en-US" sz="3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50 000 евро</a:t>
          </a:r>
          <a:endParaRPr lang="en-US" sz="3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6940575" y="1109837"/>
        <a:ext cx="13214681" cy="7316438"/>
      </dsp:txXfrm>
    </dsp:sp>
    <dsp:sp modelId="{B742371D-3CD7-4A2A-A07A-C1B91415C232}">
      <dsp:nvSpPr>
        <dsp:cNvPr id="0" name=""/>
        <dsp:cNvSpPr/>
      </dsp:nvSpPr>
      <dsp:spPr>
        <a:xfrm>
          <a:off x="1706206" y="1109837"/>
          <a:ext cx="7316438" cy="73164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F4A12-BCA4-4877-BB7A-7B0268ABC27D}">
      <dsp:nvSpPr>
        <dsp:cNvPr id="0" name=""/>
        <dsp:cNvSpPr/>
      </dsp:nvSpPr>
      <dsp:spPr>
        <a:xfrm rot="10800000">
          <a:off x="4591526" y="1106261"/>
          <a:ext cx="15739428" cy="73235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500" tIns="121920" rIns="227584" bIns="121920" numCol="1" spcCol="1270" anchor="ctr" anchorCtr="0">
          <a:noAutofit/>
        </a:bodyPr>
        <a:lstStyle/>
        <a:p>
          <a:pPr lvl="0" defTabSz="1422400" rtl="0">
            <a:lnSpc>
              <a:spcPct val="150000"/>
            </a:lnSpc>
            <a:spcBef>
              <a:spcPct val="0"/>
            </a:spcBef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Бенефициенти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bg-BG" sz="3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общини</a:t>
          </a: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процедурата, включително национално съфинансиране - </a:t>
          </a:r>
          <a:r>
            <a:rPr lang="bg-BG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550 000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30 000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Максимална стойност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БФП: 50 000 евро</a:t>
          </a:r>
          <a:endParaRPr lang="en-US" sz="32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422400" rtl="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Максимален процент </a:t>
          </a:r>
          <a:r>
            <a:rPr lang="ru-RU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БФП: 100 %</a:t>
          </a:r>
          <a:endParaRPr lang="bg-BG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6422423" y="1106261"/>
        <a:ext cx="13908531" cy="7323590"/>
      </dsp:txXfrm>
    </dsp:sp>
    <dsp:sp modelId="{B7C01BC4-8630-4B4C-AFCF-73B9198CC4F3}">
      <dsp:nvSpPr>
        <dsp:cNvPr id="0" name=""/>
        <dsp:cNvSpPr/>
      </dsp:nvSpPr>
      <dsp:spPr>
        <a:xfrm>
          <a:off x="1530508" y="1106261"/>
          <a:ext cx="7323590" cy="73235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7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22.05.2019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4380825" cy="2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22.05.2019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54" r:id="rId17"/>
    <p:sldLayoutId id="2147483663" r:id="rId18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grants.bg/" TargetMode="External"/><Relationship Id="rId2" Type="http://schemas.openxmlformats.org/officeDocument/2006/relationships/hyperlink" Target="http://www.eeagrants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.government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3043237" y="3101539"/>
            <a:ext cx="18332511" cy="7509748"/>
          </a:xfrm>
        </p:spPr>
        <p:txBody>
          <a:bodyPr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 „Възобновяема енергия, енергийна ефективност, енергийна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сигурност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 механизъм на Европейското икономическо пространство 2014-2021</a:t>
            </a:r>
            <a:endParaRPr lang="en-GB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1260157" y="10704530"/>
            <a:ext cx="4220063" cy="492443"/>
          </a:xfrm>
        </p:spPr>
        <p:txBody>
          <a:bodyPr/>
          <a:lstStyle/>
          <a:p>
            <a:r>
              <a:rPr lang="bg-BG" sz="3200" dirty="0" smtClean="0"/>
              <a:t>ВЕНЕТА ЦВЕТКОВА</a:t>
            </a:r>
            <a:endParaRPr lang="en-GB" sz="32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>
          <a:xfrm>
            <a:off x="1260156" y="11338296"/>
            <a:ext cx="8349670" cy="1980029"/>
          </a:xfrm>
        </p:spPr>
        <p:txBody>
          <a:bodyPr/>
          <a:lstStyle/>
          <a:p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ДИРЕКТОР НА ДИРЕКЦИЯ </a:t>
            </a:r>
          </a:p>
          <a:p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„ЕНЕРГИЙНИ ПРОЕКТИ И МЕЖДУНАРОДНО СЪТРУДНИЧЕСТВО“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</p:spPr>
        <p:txBody>
          <a:bodyPr/>
          <a:lstStyle/>
          <a:p>
            <a:r>
              <a:rPr lang="nb-NO" dirty="0" smtClean="0"/>
              <a:t>2</a:t>
            </a:r>
            <a:r>
              <a:rPr lang="bg-BG" dirty="0" smtClean="0"/>
              <a:t>2</a:t>
            </a:r>
            <a:r>
              <a:rPr lang="nb-NO" dirty="0" smtClean="0"/>
              <a:t>.0</a:t>
            </a:r>
            <a:r>
              <a:rPr lang="bg-BG" dirty="0" smtClean="0"/>
              <a:t>5</a:t>
            </a:r>
            <a:r>
              <a:rPr lang="nb-NO" dirty="0" smtClean="0"/>
              <a:t>.201</a:t>
            </a:r>
            <a:r>
              <a:rPr lang="bg-BG" dirty="0" smtClean="0"/>
              <a:t>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712673"/>
            <a:ext cx="21861705" cy="1846659"/>
          </a:xfrm>
        </p:spPr>
        <p:txBody>
          <a:bodyPr/>
          <a:lstStyle/>
          <a:p>
            <a:pPr algn="ctr"/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Малка </a:t>
            </a:r>
            <a:r>
              <a:rPr lang="bg-BG" sz="4000" dirty="0" err="1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грантова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схема</a:t>
            </a:r>
            <a:b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„Подкрепа за осъществяване на мониторинг на потреблението на енергия </a:t>
            </a:r>
            <a:r>
              <a:rPr lang="ru-RU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общинските власти</a:t>
            </a:r>
            <a:r>
              <a:rPr lang="en-US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bg-BG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760306"/>
              </p:ext>
            </p:extLst>
          </p:nvPr>
        </p:nvGraphicFramePr>
        <p:xfrm>
          <a:off x="1260475" y="2743200"/>
          <a:ext cx="21861463" cy="953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7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712673"/>
            <a:ext cx="21861705" cy="1846659"/>
          </a:xfrm>
        </p:spPr>
        <p:txBody>
          <a:bodyPr/>
          <a:lstStyle/>
          <a:p>
            <a:pPr algn="ctr"/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Предварително определен проект</a:t>
            </a:r>
            <a:b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„Изграждане на капацитет и повишаване на знанията за </a:t>
            </a:r>
            <a:r>
              <a:rPr lang="ru-RU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хидроенергийния потенциал</a:t>
            </a:r>
            <a:r>
              <a:rPr lang="en-US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bg-BG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348926"/>
              </p:ext>
            </p:extLst>
          </p:nvPr>
        </p:nvGraphicFramePr>
        <p:xfrm>
          <a:off x="1260475" y="2743200"/>
          <a:ext cx="21861463" cy="953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1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712673"/>
            <a:ext cx="21861705" cy="1846659"/>
          </a:xfrm>
        </p:spPr>
        <p:txBody>
          <a:bodyPr/>
          <a:lstStyle/>
          <a:p>
            <a:pPr algn="ctr"/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Предварително определен проект</a:t>
            </a:r>
            <a:b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„Система за прогнозиране, </a:t>
            </a:r>
            <a:r>
              <a:rPr lang="ru-RU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 и 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на състоянието на </a:t>
            </a:r>
            <a:r>
              <a:rPr lang="ru-RU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ВЕЦ и язовири</a:t>
            </a:r>
            <a:r>
              <a:rPr lang="en-US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bg-BG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39279"/>
              </p:ext>
            </p:extLst>
          </p:nvPr>
        </p:nvGraphicFramePr>
        <p:xfrm>
          <a:off x="1260475" y="2743200"/>
          <a:ext cx="21861463" cy="953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328226"/>
            <a:ext cx="21861705" cy="615553"/>
          </a:xfrm>
        </p:spPr>
        <p:txBody>
          <a:bodyPr/>
          <a:lstStyle/>
          <a:p>
            <a:pPr algn="ctr"/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Какво предстои…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91" y="2578587"/>
            <a:ext cx="21861705" cy="10178408"/>
          </a:xfrm>
        </p:spPr>
        <p:txBody>
          <a:bodyPr/>
          <a:lstStyle/>
          <a:p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ОБЯВЯВАНЕ НА ПЪРВАТА ПОКАНА ЗА НАБИРАНЕ НА ПРОЕКТНИ ПРЕДЛОЖЕНИЯ</a:t>
            </a:r>
          </a:p>
          <a:p>
            <a:pPr marL="0" indent="0"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РЕХАБИЛИТАЦИЯ И МОДЕРНИЗАЦИЯ НА ОБЩИНСКА ИНФРАСТРУКТУРА“ </a:t>
            </a:r>
          </a:p>
          <a:p>
            <a:pPr marL="0" indent="0">
              <a:buNone/>
            </a:pPr>
            <a:endParaRPr lang="bg-BG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bg-BG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Очаквана дата: м. юни 2019 г.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Срок за кандидатстване: </a:t>
            </a:r>
            <a:r>
              <a:rPr lang="bg-B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месеца 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Допустими бенефициенти: </a:t>
            </a:r>
            <a:r>
              <a:rPr lang="bg-B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всички общини на територията на страната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Допустими партньори: </a:t>
            </a:r>
            <a:r>
              <a:rPr lang="bg-B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публични и частни субекти на територията на България или от страните-донори</a:t>
            </a:r>
          </a:p>
          <a:p>
            <a:pPr marL="0" indent="0">
              <a:buNone/>
            </a:pPr>
            <a:r>
              <a:rPr lang="bg-BG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NB! </a:t>
            </a:r>
            <a:r>
              <a:rPr lang="bg-BG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Допълнителни точки при оценката на проектите ще се дават само при партньор от 		страните-донори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Начин на кандидатстване: ИСУН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Допустими дейности: </a:t>
            </a:r>
            <a:r>
              <a:rPr lang="bg-B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мерките за енергийна ефективност, предписани от извършено обследване за 		енергийна ефективност, допустими са и ВЕИ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Проектна готовност:</a:t>
            </a:r>
            <a:r>
              <a:rPr lang="bg-B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кандидатства се с обследване за енергийна ефективност, с или без одобрен работен 		проект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NB! </a:t>
            </a:r>
            <a:r>
              <a:rPr lang="bg-B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НАСТОЯЩАТА ПРОЦЕДУРА СЕ ОЦЕНЯВА НАЙ-ДОБРОТО СЪОТНОШЕНИЕ МЕЖДУ СТОЙНОСТТА НА ИНВЕСТИЦИЯТА И ПОСТИГНАТИТЕ СПЕСТЯВАНИЯ НА ЕНЕРГИЯ И 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CO2</a:t>
            </a:r>
            <a:endParaRPr lang="bg-BG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bg-BG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445" y="3799585"/>
            <a:ext cx="32099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1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328225"/>
            <a:ext cx="21861705" cy="615553"/>
          </a:xfrm>
        </p:spPr>
        <p:txBody>
          <a:bodyPr/>
          <a:lstStyle/>
          <a:p>
            <a:pPr algn="ctr"/>
            <a:r>
              <a:rPr lang="bg-BG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Какво предстои…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083" y="2667797"/>
            <a:ext cx="22157176" cy="9999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b="1" dirty="0" smtClean="0"/>
              <a:t>ОЧАКВАНИ СРОКОВЕ ЗА ОБЯВЯВАНЕ НА СЛЕДВАЩИТЕ ПОКАНИ ЗА НАБИРАНЕ НА ПРОЕКТНИ ПРЕДЛОЖЕНИЯ</a:t>
            </a:r>
          </a:p>
          <a:p>
            <a:endParaRPr lang="bg-BG" b="1" dirty="0"/>
          </a:p>
          <a:p>
            <a:pPr marL="514350" indent="-514350">
              <a:lnSpc>
                <a:spcPct val="150000"/>
              </a:lnSpc>
              <a:spcAft>
                <a:spcPts val="2000"/>
              </a:spcAft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Използване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геотермалната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енергия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(отопление/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охлаждане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bg-BG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четвърто тримесечие на 2019 г.</a:t>
            </a:r>
            <a:r>
              <a:rPr lang="bg-BG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spcAft>
                <a:spcPts val="2000"/>
              </a:spcAft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Подобряване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енергийната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ефективност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сгради</a:t>
            </a:r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bg-BG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първо тримесечие на 2020 г.</a:t>
            </a:r>
          </a:p>
          <a:p>
            <a:pPr marL="514350" indent="-514350">
              <a:lnSpc>
                <a:spcPct val="160000"/>
              </a:lnSpc>
              <a:spcAft>
                <a:spcPts val="2000"/>
              </a:spcAft>
              <a:buFont typeface="Arial" panose="020B0604020202020204" pitchFamily="34" charset="0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Подкрепа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осъществяване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мониторинг на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потреблението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енергия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общинските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власти</a:t>
            </a:r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второ тримесечие на 2020 г.</a:t>
            </a:r>
          </a:p>
          <a:p>
            <a:pPr marL="514350" indent="-514350">
              <a:lnSpc>
                <a:spcPct val="160000"/>
              </a:lnSpc>
              <a:spcAft>
                <a:spcPts val="2000"/>
              </a:spcAft>
              <a:buFont typeface="Arial" panose="020B0604020202020204" pitchFamily="34" charset="0"/>
              <a:buAutoNum type="arabicPeriod"/>
            </a:pPr>
            <a:r>
              <a:rPr lang="bg-BG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Ефективно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използване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хидроенергийния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потенциал</a:t>
            </a:r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bg-BG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трето тримесечие на 2020 г.</a:t>
            </a:r>
          </a:p>
          <a:p>
            <a:pPr marL="514350" indent="-514350">
              <a:lnSpc>
                <a:spcPct val="160000"/>
              </a:lnSpc>
              <a:spcAft>
                <a:spcPts val="2000"/>
              </a:spcAft>
              <a:buFont typeface="Arial" panose="020B0604020202020204" pitchFamily="34" charset="0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Енергийна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ефективност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оползотворяване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геотермална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енергия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промишлеността</a:t>
            </a:r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bg-BG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четвърто тримесечие на 2020 г.</a:t>
            </a:r>
          </a:p>
          <a:p>
            <a:pPr marL="514350" indent="-514350">
              <a:lnSpc>
                <a:spcPct val="160000"/>
              </a:lnSpc>
              <a:spcAft>
                <a:spcPts val="2000"/>
              </a:spcAft>
              <a:buFont typeface="Arial" panose="020B0604020202020204" pitchFamily="34" charset="0"/>
              <a:buAutoNum type="arabicPeriod"/>
            </a:pPr>
            <a:r>
              <a:rPr lang="bg-BG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Обучения – </a:t>
            </a:r>
            <a:r>
              <a:rPr lang="bg-BG" sz="35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началото на 2021 г</a:t>
            </a:r>
            <a:r>
              <a:rPr lang="bg-BG" sz="35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g-BG" sz="35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bg-BG" sz="3200" dirty="0">
              <a:solidFill>
                <a:srgbClr val="0573B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bg-BG" sz="3200" dirty="0">
              <a:solidFill>
                <a:srgbClr val="0573B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endParaRPr lang="bg-BG" sz="3200" dirty="0" smtClean="0">
              <a:solidFill>
                <a:srgbClr val="0573B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endParaRPr lang="bg-BG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219" y="10818116"/>
            <a:ext cx="41052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1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374887"/>
            <a:ext cx="15121054" cy="600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БЛАГОДАРЯ ЗА ВНИМАНИЕТО! </a:t>
            </a:r>
          </a:p>
          <a:p>
            <a:endParaRPr lang="en-US" dirty="0" smtClean="0"/>
          </a:p>
          <a:p>
            <a:pPr algn="ctr"/>
            <a:r>
              <a:rPr lang="en-GB" dirty="0" smtClean="0">
                <a:hlinkClick r:id="rId2"/>
              </a:rPr>
              <a:t>www.eeagrants.</a:t>
            </a:r>
            <a:r>
              <a:rPr lang="en-US" dirty="0" smtClean="0">
                <a:hlinkClick r:id="rId2"/>
              </a:rPr>
              <a:t>org</a:t>
            </a:r>
            <a:endParaRPr lang="en-US" dirty="0" smtClean="0"/>
          </a:p>
          <a:p>
            <a:pPr algn="ctr"/>
            <a:endParaRPr lang="bg-BG" dirty="0" smtClean="0"/>
          </a:p>
          <a:p>
            <a:pPr algn="ctr"/>
            <a:r>
              <a:rPr lang="en-GB" dirty="0" smtClean="0">
                <a:hlinkClick r:id="rId3"/>
              </a:rPr>
              <a:t>www.eeagrants.bg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>
                <a:hlinkClick r:id="rId4"/>
              </a:rPr>
              <a:t>www.me.government.bg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bg-BG" dirty="0" smtClean="0"/>
              <a:t>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1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386" y="805006"/>
            <a:ext cx="21861705" cy="1661993"/>
          </a:xfrm>
        </p:spPr>
        <p:txBody>
          <a:bodyPr/>
          <a:lstStyle/>
          <a:p>
            <a:pPr algn="ctr"/>
            <a:r>
              <a:rPr lang="ru-RU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 „Възобновяема енергия, енергийна ефективност, енергийна сигурност“</a:t>
            </a:r>
            <a:endParaRPr lang="en-GB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663463"/>
              </p:ext>
            </p:extLst>
          </p:nvPr>
        </p:nvGraphicFramePr>
        <p:xfrm>
          <a:off x="1260386" y="3091543"/>
          <a:ext cx="21861705" cy="918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020450"/>
            <a:ext cx="21861705" cy="123110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Процедура</a:t>
            </a:r>
            <a:r>
              <a:rPr lang="en-US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подбор </a:t>
            </a:r>
            <a:r>
              <a:rPr lang="bg-BG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проектни предложения 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Ефективно използване на хидроенергийния потенциал</a:t>
            </a:r>
            <a:r>
              <a:rPr lang="en-US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bg-BG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922592"/>
              </p:ext>
            </p:extLst>
          </p:nvPr>
        </p:nvGraphicFramePr>
        <p:xfrm>
          <a:off x="1260475" y="3090863"/>
          <a:ext cx="21861463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mage result for hydro norw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08" y="3844808"/>
            <a:ext cx="7094609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6439" y="6824545"/>
            <a:ext cx="2611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Norway</a:t>
            </a:r>
            <a:endParaRPr lang="bg-BG" sz="2000" i="1" dirty="0"/>
          </a:p>
        </p:txBody>
      </p:sp>
    </p:spTree>
    <p:extLst>
      <p:ext uri="{BB962C8B-B14F-4D97-AF65-F5344CB8AC3E}">
        <p14:creationId xmlns:p14="http://schemas.microsoft.com/office/powerpoint/2010/main" val="35222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020450"/>
            <a:ext cx="21861705" cy="123110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Процедура за</a:t>
            </a:r>
            <a:r>
              <a:rPr lang="en-US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подбор на проектни предложения 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Използване на геотермалната енергия (отопление/охлаждане</a:t>
            </a:r>
            <a:r>
              <a:rPr lang="ru-RU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bg-BG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174495"/>
              </p:ext>
            </p:extLst>
          </p:nvPr>
        </p:nvGraphicFramePr>
        <p:xfrm>
          <a:off x="1260475" y="3090863"/>
          <a:ext cx="21861463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Image result for сапарева баня гейзе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587" y="4027022"/>
            <a:ext cx="9176683" cy="69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geothermal iceland"/>
          <p:cNvSpPr>
            <a:spLocks noChangeAspect="1" noChangeArrowheads="1"/>
          </p:cNvSpPr>
          <p:nvPr/>
        </p:nvSpPr>
        <p:spPr bwMode="auto">
          <a:xfrm>
            <a:off x="155575" y="-2079625"/>
            <a:ext cx="57816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" name="AutoShape 4" descr="Image result for geothermal iceland"/>
          <p:cNvSpPr>
            <a:spLocks noChangeAspect="1" noChangeArrowheads="1"/>
          </p:cNvSpPr>
          <p:nvPr/>
        </p:nvSpPr>
        <p:spPr bwMode="auto">
          <a:xfrm>
            <a:off x="307975" y="-1927225"/>
            <a:ext cx="57816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4102" name="Picture 6" descr="Image result for geothermal icela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2559050"/>
            <a:ext cx="6231403" cy="418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61970" y="6746967"/>
            <a:ext cx="195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Iceland</a:t>
            </a:r>
            <a:endParaRPr lang="bg-BG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351631" y="11040375"/>
            <a:ext cx="2185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i="1" dirty="0" smtClean="0"/>
              <a:t>България</a:t>
            </a:r>
            <a:endParaRPr lang="bg-BG" sz="2000" i="1" dirty="0"/>
          </a:p>
        </p:txBody>
      </p:sp>
    </p:spTree>
    <p:extLst>
      <p:ext uri="{BB962C8B-B14F-4D97-AF65-F5344CB8AC3E}">
        <p14:creationId xmlns:p14="http://schemas.microsoft.com/office/powerpoint/2010/main" val="21192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020450"/>
            <a:ext cx="21861705" cy="123110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Процедура</a:t>
            </a:r>
            <a:r>
              <a:rPr lang="en-US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подбор </a:t>
            </a:r>
            <a:r>
              <a:rPr lang="bg-BG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проектни 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</a:t>
            </a:r>
            <a:b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„Рехабилитация и модернизация на 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общинска инфраструктура</a:t>
            </a:r>
            <a:r>
              <a:rPr lang="en-US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bg-BG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257188"/>
              </p:ext>
            </p:extLst>
          </p:nvPr>
        </p:nvGraphicFramePr>
        <p:xfrm>
          <a:off x="1260475" y="3090863"/>
          <a:ext cx="21861463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Image result for most want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46" y="453854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020450"/>
            <a:ext cx="21861705" cy="123110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Процедура</a:t>
            </a:r>
            <a:r>
              <a:rPr lang="en-US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подбор на проектни 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</a:t>
            </a:r>
            <a:b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„Подобряване на енергийната ефективност в сгради</a:t>
            </a:r>
            <a:r>
              <a:rPr lang="en-US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bg-BG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971671"/>
              </p:ext>
            </p:extLst>
          </p:nvPr>
        </p:nvGraphicFramePr>
        <p:xfrm>
          <a:off x="1260475" y="2743200"/>
          <a:ext cx="21861463" cy="953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939" y="2829392"/>
            <a:ext cx="9149790" cy="532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es solar wi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2" y="3806545"/>
            <a:ext cx="7810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712674"/>
            <a:ext cx="21861705" cy="1846659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Процедура</a:t>
            </a:r>
            <a:r>
              <a:rPr lang="en-US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подбор на проектни 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</a:t>
            </a:r>
            <a:b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„Енергийна </a:t>
            </a:r>
            <a:r>
              <a:rPr lang="ru-RU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ефективност и оползотворяване на геотермална енергия </a:t>
            </a:r>
            <a:r>
              <a:rPr lang="ru-RU" sz="4000" dirty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промишлеността</a:t>
            </a:r>
            <a:r>
              <a:rPr lang="en-US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bg-BG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465302"/>
              </p:ext>
            </p:extLst>
          </p:nvPr>
        </p:nvGraphicFramePr>
        <p:xfrm>
          <a:off x="1260475" y="2743200"/>
          <a:ext cx="21861463" cy="953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nergy Efficiency in Industrial Processes - EEI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88" y="3012141"/>
            <a:ext cx="4435099" cy="38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020450"/>
            <a:ext cx="21861705" cy="1231106"/>
          </a:xfrm>
        </p:spPr>
        <p:txBody>
          <a:bodyPr/>
          <a:lstStyle/>
          <a:p>
            <a:pPr algn="ctr"/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Малка </a:t>
            </a:r>
            <a:r>
              <a:rPr lang="bg-BG" sz="4000" dirty="0" err="1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грантова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схема</a:t>
            </a:r>
            <a:b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„Обучение по геотермална енергия</a:t>
            </a:r>
            <a:r>
              <a:rPr lang="en-US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bg-BG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333541"/>
              </p:ext>
            </p:extLst>
          </p:nvPr>
        </p:nvGraphicFramePr>
        <p:xfrm>
          <a:off x="1260475" y="2743200"/>
          <a:ext cx="21861463" cy="953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5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712674"/>
            <a:ext cx="21861705" cy="1846659"/>
          </a:xfrm>
        </p:spPr>
        <p:txBody>
          <a:bodyPr/>
          <a:lstStyle/>
          <a:p>
            <a:pPr algn="ctr"/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Малка </a:t>
            </a:r>
            <a:r>
              <a:rPr lang="bg-BG" sz="4000" dirty="0" err="1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грантова</a:t>
            </a: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схема</a:t>
            </a:r>
            <a:b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„Обучение по възобновяеми енергийни източници, енергийна ефективност и енергиен мениджмънт</a:t>
            </a:r>
            <a:r>
              <a:rPr lang="en-US" sz="4000" dirty="0" smtClean="0">
                <a:solidFill>
                  <a:srgbClr val="0573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bg-BG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301934"/>
              </p:ext>
            </p:extLst>
          </p:nvPr>
        </p:nvGraphicFramePr>
        <p:xfrm>
          <a:off x="1260475" y="2743200"/>
          <a:ext cx="21861463" cy="953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5299</TotalTime>
  <Words>711</Words>
  <Application>Microsoft Office PowerPoint</Application>
  <PresentationFormat>Custom</PresentationFormat>
  <Paragraphs>105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Office-tema</vt:lpstr>
      <vt:lpstr>Програма „Възобновяема енергия, енергийна ефективност, енергийна сигурност“  Финансов механизъм на Европейското икономическо пространство 2014-2021</vt:lpstr>
      <vt:lpstr>Програма „Възобновяема енергия, енергийна ефективност, енергийна сигурност“</vt:lpstr>
      <vt:lpstr>Процедура за подбор на проектни предложения  „Ефективно използване на хидроенергийния потенциал”</vt:lpstr>
      <vt:lpstr>Процедура за подбор на проектни предложения  „Използване на геотермалната енергия (отопление/охлаждане)”</vt:lpstr>
      <vt:lpstr>Процедура за подбор на проектни предложения  „Рехабилитация и модернизация на общинска инфраструктура”</vt:lpstr>
      <vt:lpstr>Процедура подбор на проектни предложения  „Подобряване на енергийната ефективност в сгради”</vt:lpstr>
      <vt:lpstr>Процедура подбор на проектни предложения  „Енергийна ефективност и оползотворяване на геотермална енергия в промишлеността”</vt:lpstr>
      <vt:lpstr>Малка грантова схема  „Обучение по геотермална енергия”</vt:lpstr>
      <vt:lpstr>Малка грантова схема  „Обучение по възобновяеми енергийни източници, енергийна ефективност и енергиен мениджмънт”</vt:lpstr>
      <vt:lpstr>Малка грантова схема  „Подкрепа за осъществяване на мониторинг на потреблението на енергия на общинските власти”</vt:lpstr>
      <vt:lpstr>Предварително определен проект  „Изграждане на капацитет и повишаване на знанията за хидроенергийния потенциал”</vt:lpstr>
      <vt:lpstr>Предварително определен проект  „Система за прогнозиране, контрол и управление на състоянието на ВЕЦ и язовири”</vt:lpstr>
      <vt:lpstr>Какво предстои…</vt:lpstr>
      <vt:lpstr>Какво предстои…</vt:lpstr>
      <vt:lpstr>PowerPoint Presentation</vt:lpstr>
    </vt:vector>
  </TitlesOfParts>
  <Company>EFTA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WEGGERSEN Lillann</dc:creator>
  <cp:lastModifiedBy>hs</cp:lastModifiedBy>
  <cp:revision>193</cp:revision>
  <dcterms:created xsi:type="dcterms:W3CDTF">2017-06-12T12:11:38Z</dcterms:created>
  <dcterms:modified xsi:type="dcterms:W3CDTF">2019-05-22T07:00:13Z</dcterms:modified>
</cp:coreProperties>
</file>